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2.svg" ContentType="image/svg+xml"/>
  <Override PartName="/ppt/media/image20.svg" ContentType="image/svg+xml"/>
  <Override PartName="/ppt/media/image38.svg" ContentType="image/svg+xml"/>
  <Override PartName="/ppt/media/image4.svg" ContentType="image/svg+xml"/>
  <Override PartName="/ppt/media/image40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74" r:id="rId5"/>
    <p:sldMasterId id="2147483676" r:id="rId6"/>
    <p:sldMasterId id="2147483678" r:id="rId7"/>
    <p:sldMasterId id="2147483680" r:id="rId8"/>
    <p:sldMasterId id="2147483682" r:id="rId9"/>
    <p:sldMasterId id="2147483684" r:id="rId10"/>
    <p:sldMasterId id="2147483686" r:id="rId11"/>
    <p:sldMasterId id="2147483688" r:id="rId12"/>
    <p:sldMasterId id="2147483690" r:id="rId13"/>
    <p:sldMasterId id="2147483692" r:id="rId14"/>
    <p:sldMasterId id="2147483694" r:id="rId15"/>
    <p:sldMasterId id="2147483696" r:id="rId16"/>
    <p:sldMasterId id="2147483698" r:id="rId17"/>
    <p:sldMasterId id="2147483700" r:id="rId18"/>
    <p:sldMasterId id="2147483702" r:id="rId19"/>
    <p:sldMasterId id="2147483704" r:id="rId20"/>
    <p:sldMasterId id="2147483706" r:id="rId21"/>
  </p:sldMasterIdLst>
  <p:notesMasterIdLst>
    <p:notesMasterId r:id="rId29"/>
  </p:notesMasterIdLst>
  <p:sldIdLst>
    <p:sldId id="257" r:id="rId22"/>
    <p:sldId id="258" r:id="rId23"/>
    <p:sldId id="259" r:id="rId24"/>
    <p:sldId id="261" r:id="rId25"/>
    <p:sldId id="262" r:id="rId26"/>
    <p:sldId id="263" r:id="rId27"/>
    <p:sldId id="264" r:id="rId28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3" r:id="rId47"/>
    <p:sldId id="282" r:id="rId48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83810881" name="WPS_1679281038" initials="W" lastIdx="1" clrIdx="2"/>
  <p:cmAuthor id="1" name="123" initials="1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3" Type="http://schemas.openxmlformats.org/officeDocument/2006/relationships/tags" Target="tags/tag539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49" Type="http://schemas.openxmlformats.org/officeDocument/2006/relationships/presProps" Target="presProps.xml"/><Relationship Id="rId48" Type="http://schemas.openxmlformats.org/officeDocument/2006/relationships/slide" Target="slides/slide26.xml"/><Relationship Id="rId47" Type="http://schemas.openxmlformats.org/officeDocument/2006/relationships/slide" Target="slides/slide25.xml"/><Relationship Id="rId46" Type="http://schemas.openxmlformats.org/officeDocument/2006/relationships/slide" Target="slides/slide24.xml"/><Relationship Id="rId45" Type="http://schemas.openxmlformats.org/officeDocument/2006/relationships/slide" Target="slides/slide23.xml"/><Relationship Id="rId44" Type="http://schemas.openxmlformats.org/officeDocument/2006/relationships/slide" Target="slides/slide22.xml"/><Relationship Id="rId43" Type="http://schemas.openxmlformats.org/officeDocument/2006/relationships/slide" Target="slides/slide21.xml"/><Relationship Id="rId42" Type="http://schemas.openxmlformats.org/officeDocument/2006/relationships/slide" Target="slides/slide20.xml"/><Relationship Id="rId41" Type="http://schemas.openxmlformats.org/officeDocument/2006/relationships/slide" Target="slides/slide19.xml"/><Relationship Id="rId40" Type="http://schemas.openxmlformats.org/officeDocument/2006/relationships/slide" Target="slides/slide18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7.xml"/><Relationship Id="rId38" Type="http://schemas.openxmlformats.org/officeDocument/2006/relationships/slide" Target="slides/slide16.xml"/><Relationship Id="rId37" Type="http://schemas.openxmlformats.org/officeDocument/2006/relationships/slide" Target="slides/slide15.xml"/><Relationship Id="rId36" Type="http://schemas.openxmlformats.org/officeDocument/2006/relationships/slide" Target="slides/slide14.xml"/><Relationship Id="rId35" Type="http://schemas.openxmlformats.org/officeDocument/2006/relationships/slide" Target="slides/slide13.xml"/><Relationship Id="rId34" Type="http://schemas.openxmlformats.org/officeDocument/2006/relationships/slide" Target="slides/slide12.xml"/><Relationship Id="rId33" Type="http://schemas.openxmlformats.org/officeDocument/2006/relationships/slide" Target="slides/slide11.xml"/><Relationship Id="rId32" Type="http://schemas.openxmlformats.org/officeDocument/2006/relationships/slide" Target="slides/slide10.xml"/><Relationship Id="rId31" Type="http://schemas.openxmlformats.org/officeDocument/2006/relationships/slide" Target="slides/slide9.xml"/><Relationship Id="rId30" Type="http://schemas.openxmlformats.org/officeDocument/2006/relationships/slide" Target="slides/slide8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7.xml"/><Relationship Id="rId27" Type="http://schemas.openxmlformats.org/officeDocument/2006/relationships/slide" Target="slides/slide6.xml"/><Relationship Id="rId26" Type="http://schemas.openxmlformats.org/officeDocument/2006/relationships/slide" Target="slides/slide5.xml"/><Relationship Id="rId25" Type="http://schemas.openxmlformats.org/officeDocument/2006/relationships/slide" Target="slides/slide4.xml"/><Relationship Id="rId24" Type="http://schemas.openxmlformats.org/officeDocument/2006/relationships/slide" Target="slides/slide3.xml"/><Relationship Id="rId23" Type="http://schemas.openxmlformats.org/officeDocument/2006/relationships/slide" Target="slides/slide2.xml"/><Relationship Id="rId22" Type="http://schemas.openxmlformats.org/officeDocument/2006/relationships/slide" Target="slides/slide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65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64.xml"/><Relationship Id="rId4" Type="http://schemas.openxmlformats.org/officeDocument/2006/relationships/image" Target="../media/image2.svg"/><Relationship Id="rId34" Type="http://schemas.openxmlformats.org/officeDocument/2006/relationships/tags" Target="../tags/tag79.xml"/><Relationship Id="rId33" Type="http://schemas.openxmlformats.org/officeDocument/2006/relationships/tags" Target="../tags/tag78.xml"/><Relationship Id="rId32" Type="http://schemas.openxmlformats.org/officeDocument/2006/relationships/tags" Target="../tags/tag77.xml"/><Relationship Id="rId31" Type="http://schemas.openxmlformats.org/officeDocument/2006/relationships/image" Target="../media/image16.png"/><Relationship Id="rId30" Type="http://schemas.openxmlformats.org/officeDocument/2006/relationships/tags" Target="../tags/tag76.xml"/><Relationship Id="rId3" Type="http://schemas.openxmlformats.org/officeDocument/2006/relationships/image" Target="../media/image1.png"/><Relationship Id="rId29" Type="http://schemas.openxmlformats.org/officeDocument/2006/relationships/image" Target="../media/image15.png"/><Relationship Id="rId28" Type="http://schemas.openxmlformats.org/officeDocument/2006/relationships/tags" Target="../tags/tag75.xml"/><Relationship Id="rId27" Type="http://schemas.openxmlformats.org/officeDocument/2006/relationships/image" Target="../media/image14.png"/><Relationship Id="rId26" Type="http://schemas.openxmlformats.org/officeDocument/2006/relationships/tags" Target="../tags/tag74.xml"/><Relationship Id="rId25" Type="http://schemas.openxmlformats.org/officeDocument/2006/relationships/image" Target="../media/image13.png"/><Relationship Id="rId24" Type="http://schemas.openxmlformats.org/officeDocument/2006/relationships/tags" Target="../tags/tag73.xml"/><Relationship Id="rId23" Type="http://schemas.openxmlformats.org/officeDocument/2006/relationships/image" Target="../media/image12.png"/><Relationship Id="rId22" Type="http://schemas.openxmlformats.org/officeDocument/2006/relationships/tags" Target="../tags/tag72.xml"/><Relationship Id="rId21" Type="http://schemas.openxmlformats.org/officeDocument/2006/relationships/image" Target="../media/image11.png"/><Relationship Id="rId20" Type="http://schemas.openxmlformats.org/officeDocument/2006/relationships/tags" Target="../tags/tag71.xml"/><Relationship Id="rId2" Type="http://schemas.openxmlformats.org/officeDocument/2006/relationships/tags" Target="../tags/tag63.xml"/><Relationship Id="rId19" Type="http://schemas.openxmlformats.org/officeDocument/2006/relationships/image" Target="../media/image10.svg"/><Relationship Id="rId18" Type="http://schemas.openxmlformats.org/officeDocument/2006/relationships/image" Target="../media/image9.png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image" Target="../media/image8.svg"/><Relationship Id="rId12" Type="http://schemas.openxmlformats.org/officeDocument/2006/relationships/image" Target="../media/image7.png"/><Relationship Id="rId11" Type="http://schemas.openxmlformats.org/officeDocument/2006/relationships/tags" Target="../tags/tag66.xml"/><Relationship Id="rId10" Type="http://schemas.openxmlformats.org/officeDocument/2006/relationships/image" Target="../media/image6.sv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8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85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94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93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92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tags" Target="../tags/tag133.xml"/><Relationship Id="rId6" Type="http://schemas.openxmlformats.org/officeDocument/2006/relationships/image" Target="../media/image19.png"/><Relationship Id="rId5" Type="http://schemas.openxmlformats.org/officeDocument/2006/relationships/tags" Target="../tags/tag132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31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147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14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45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02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201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00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47.xml"/><Relationship Id="rId7" Type="http://schemas.openxmlformats.org/officeDocument/2006/relationships/image" Target="../media/image10.svg"/><Relationship Id="rId6" Type="http://schemas.openxmlformats.org/officeDocument/2006/relationships/image" Target="../media/image9.png"/><Relationship Id="rId5" Type="http://schemas.openxmlformats.org/officeDocument/2006/relationships/tags" Target="../tags/tag24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45.xml"/><Relationship Id="rId15" Type="http://schemas.openxmlformats.org/officeDocument/2006/relationships/tags" Target="../tags/tag253.xml"/><Relationship Id="rId14" Type="http://schemas.openxmlformats.org/officeDocument/2006/relationships/tags" Target="../tags/tag252.xml"/><Relationship Id="rId13" Type="http://schemas.openxmlformats.org/officeDocument/2006/relationships/tags" Target="../tags/tag251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15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slideMaster" Target="../slideMasters/slideMaster16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slideMaster" Target="../slideMasters/slideMaster17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slideMaster" Target="../slideMasters/slideMaster19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slideMaster" Target="../slideMasters/slideMaster20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6" name="@svg_leaves0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3554" y="5385816"/>
            <a:ext cx="1522476" cy="1325880"/>
          </a:xfrm>
          <a:prstGeom prst="rect">
            <a:avLst/>
          </a:prstGeom>
        </p:spPr>
      </p:pic>
      <p:pic>
        <p:nvPicPr>
          <p:cNvPr id="10" name="@svg_flower0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9666" y="4965192"/>
            <a:ext cx="3456432" cy="1892808"/>
          </a:xfrm>
          <a:prstGeom prst="rect">
            <a:avLst/>
          </a:prstGeom>
        </p:spPr>
      </p:pic>
      <p:pic>
        <p:nvPicPr>
          <p:cNvPr id="14" name="@svg_butterfly04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7910" y="493776"/>
            <a:ext cx="2240280" cy="48783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838200" y="1656000"/>
            <a:ext cx="7838372" cy="1800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</a:t>
            </a:r>
            <a:br>
              <a:rPr lang="en-US" altLang="zh-CN" dirty="0"/>
            </a:br>
            <a:r>
              <a:rPr lang="zh-CN" altLang="en-US" dirty="0"/>
              <a:t>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5"/>
            </p:custDataLst>
          </p:nvPr>
        </p:nvSpPr>
        <p:spPr>
          <a:xfrm>
            <a:off x="838200" y="3600000"/>
            <a:ext cx="7838372" cy="381714"/>
          </a:xfrm>
        </p:spPr>
        <p:txBody>
          <a:bodyPr lIns="3600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833629" y="4298378"/>
            <a:ext cx="7838372" cy="504000"/>
          </a:xfrm>
        </p:spPr>
        <p:txBody>
          <a:bodyPr lIns="36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pic>
        <p:nvPicPr>
          <p:cNvPr id="4" name="@svg_dot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539615" y="4699829"/>
            <a:ext cx="2743438" cy="2158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1359062" y="4965192"/>
            <a:ext cx="829128" cy="18655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013454" y="5911596"/>
            <a:ext cx="2170364" cy="9449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9920281" y="2353623"/>
            <a:ext cx="2267909" cy="450533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278539" y="3933237"/>
            <a:ext cx="957155" cy="9449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8752587" y="2033555"/>
            <a:ext cx="634039" cy="640135"/>
          </a:xfrm>
          <a:prstGeom prst="rect">
            <a:avLst/>
          </a:prstGeom>
        </p:spPr>
      </p:pic>
      <p:sp>
        <p:nvSpPr>
          <p:cNvPr id="18" name="日期占位符 3"/>
          <p:cNvSpPr>
            <a:spLocks noGrp="1"/>
          </p:cNvSpPr>
          <p:nvPr>
            <p:ph type="dt" sz="half" idx="10"/>
            <p:custDataLst>
              <p:tags r:id="rId3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11"/>
            <p:custDataLst>
              <p:tags r:id="rId3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  <p:custDataLst>
              <p:tags r:id="rId3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5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691089" y="1257661"/>
            <a:ext cx="2880000" cy="2047349"/>
          </a:xfrm>
        </p:spPr>
        <p:txBody>
          <a:bodyPr anchor="ctr">
            <a:normAutofit/>
          </a:bodyPr>
          <a:lstStyle>
            <a:lvl1pPr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382979"/>
            <a:ext cx="10071465" cy="3475021"/>
          </a:xfrm>
          <a:prstGeom prst="rect">
            <a:avLst/>
          </a:prstGeom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526400" y="2802714"/>
            <a:ext cx="9144000" cy="823624"/>
          </a:xfrm>
        </p:spPr>
        <p:txBody>
          <a:bodyPr anchor="b"/>
          <a:lstStyle>
            <a:lvl1pPr algn="ctr"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521714" y="1577285"/>
            <a:ext cx="9144000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296629"/>
            <a:ext cx="10515600" cy="864000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anchor="t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0459" y="493910"/>
            <a:ext cx="8181541" cy="6364776"/>
          </a:xfrm>
          <a:prstGeom prst="rect">
            <a:avLst/>
          </a:prstGeom>
        </p:spPr>
      </p:pic>
      <p:pic>
        <p:nvPicPr>
          <p:cNvPr id="21" name="@svg_dot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770" y="658368"/>
            <a:ext cx="534924" cy="777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0"/>
            </p:custDataLst>
          </p:nvPr>
        </p:nvSpPr>
        <p:spPr>
          <a:xfrm>
            <a:off x="1078530" y="1656664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4964430" y="3782655"/>
            <a:ext cx="2743200" cy="5040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526400" y="2802714"/>
            <a:ext cx="9144000" cy="823624"/>
          </a:xfrm>
        </p:spPr>
        <p:txBody>
          <a:bodyPr anchor="b"/>
          <a:lstStyle>
            <a:lvl1pPr algn="ctr"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521714" y="1577285"/>
            <a:ext cx="9144000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526400" y="2802714"/>
            <a:ext cx="9144000" cy="823624"/>
          </a:xfrm>
        </p:spPr>
        <p:txBody>
          <a:bodyPr anchor="b"/>
          <a:lstStyle>
            <a:lvl1pPr algn="ctr"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521714" y="1577285"/>
            <a:ext cx="9144000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pic>
        <p:nvPicPr>
          <p:cNvPr id="19" name="@svg_dot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429" y="658715"/>
            <a:ext cx="534857" cy="77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00" y="2736318"/>
            <a:ext cx="9992210" cy="41212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526400" y="2802714"/>
            <a:ext cx="9144000" cy="823624"/>
          </a:xfrm>
        </p:spPr>
        <p:txBody>
          <a:bodyPr anchor="b"/>
          <a:lstStyle>
            <a:lvl1pPr algn="ctr">
              <a:defRPr sz="5400" b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526400" y="3690032"/>
            <a:ext cx="9144000" cy="936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521714" y="1577285"/>
            <a:ext cx="9144000" cy="1224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293797"/>
            <a:ext cx="10515600" cy="864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image" Target="../media/image21.png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29.xml"/><Relationship Id="rId12" Type="http://schemas.openxmlformats.org/officeDocument/2006/relationships/theme" Target="../theme/theme10.xml"/><Relationship Id="rId11" Type="http://schemas.openxmlformats.org/officeDocument/2006/relationships/tags" Target="../tags/tag23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image" Target="../media/image21.png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39.xml"/><Relationship Id="rId12" Type="http://schemas.openxmlformats.org/officeDocument/2006/relationships/theme" Target="../theme/theme11.xml"/><Relationship Id="rId11" Type="http://schemas.openxmlformats.org/officeDocument/2006/relationships/tags" Target="../tags/tag24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image" Target="../media/image21.png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54.xml"/><Relationship Id="rId12" Type="http://schemas.openxmlformats.org/officeDocument/2006/relationships/theme" Target="../theme/theme12.xml"/><Relationship Id="rId11" Type="http://schemas.openxmlformats.org/officeDocument/2006/relationships/tags" Target="../tags/tag25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image" Target="../media/image21.png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64.xml"/><Relationship Id="rId12" Type="http://schemas.openxmlformats.org/officeDocument/2006/relationships/theme" Target="../theme/theme13.xml"/><Relationship Id="rId11" Type="http://schemas.openxmlformats.org/officeDocument/2006/relationships/tags" Target="../tags/tag26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image" Target="../media/image21.png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74.xml"/><Relationship Id="rId12" Type="http://schemas.openxmlformats.org/officeDocument/2006/relationships/theme" Target="../theme/theme14.xml"/><Relationship Id="rId11" Type="http://schemas.openxmlformats.org/officeDocument/2006/relationships/tags" Target="../tags/tag27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image" Target="../media/image21.png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84.xml"/><Relationship Id="rId12" Type="http://schemas.openxmlformats.org/officeDocument/2006/relationships/theme" Target="../theme/theme15.xml"/><Relationship Id="rId11" Type="http://schemas.openxmlformats.org/officeDocument/2006/relationships/tags" Target="../tags/tag28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image" Target="../media/image21.png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94.xml"/><Relationship Id="rId12" Type="http://schemas.openxmlformats.org/officeDocument/2006/relationships/theme" Target="../theme/theme16.xml"/><Relationship Id="rId11" Type="http://schemas.openxmlformats.org/officeDocument/2006/relationships/tags" Target="../tags/tag29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image" Target="../media/image21.png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304.xml"/><Relationship Id="rId12" Type="http://schemas.openxmlformats.org/officeDocument/2006/relationships/theme" Target="../theme/theme17.xml"/><Relationship Id="rId11" Type="http://schemas.openxmlformats.org/officeDocument/2006/relationships/tags" Target="../tags/tag30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image" Target="../media/image21.png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314.xml"/><Relationship Id="rId12" Type="http://schemas.openxmlformats.org/officeDocument/2006/relationships/theme" Target="../theme/theme18.xml"/><Relationship Id="rId11" Type="http://schemas.openxmlformats.org/officeDocument/2006/relationships/tags" Target="../tags/tag31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image" Target="../media/image21.png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324.xml"/><Relationship Id="rId12" Type="http://schemas.openxmlformats.org/officeDocument/2006/relationships/theme" Target="../theme/theme19.xml"/><Relationship Id="rId11" Type="http://schemas.openxmlformats.org/officeDocument/2006/relationships/tags" Target="../tags/tag32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144.xml"/><Relationship Id="rId20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image" Target="../media/image21.png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image" Target="../media/image20.svg"/><Relationship Id="rId13" Type="http://schemas.openxmlformats.org/officeDocument/2006/relationships/image" Target="../media/image1.png"/><Relationship Id="rId12" Type="http://schemas.openxmlformats.org/officeDocument/2006/relationships/tags" Target="../tags/tag13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tags" Target="../tags/tag338.xml"/><Relationship Id="rId8" Type="http://schemas.openxmlformats.org/officeDocument/2006/relationships/tags" Target="../tags/tag337.xml"/><Relationship Id="rId7" Type="http://schemas.openxmlformats.org/officeDocument/2006/relationships/image" Target="../media/image21.png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334.xml"/><Relationship Id="rId12" Type="http://schemas.openxmlformats.org/officeDocument/2006/relationships/theme" Target="../theme/theme20.xml"/><Relationship Id="rId11" Type="http://schemas.openxmlformats.org/officeDocument/2006/relationships/tags" Target="../tags/tag33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image" Target="../media/image21.png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154.xml"/><Relationship Id="rId12" Type="http://schemas.openxmlformats.org/officeDocument/2006/relationships/theme" Target="../theme/theme3.xml"/><Relationship Id="rId11" Type="http://schemas.openxmlformats.org/officeDocument/2006/relationships/tags" Target="../tags/tag15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image" Target="../media/image21.png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164.xml"/><Relationship Id="rId12" Type="http://schemas.openxmlformats.org/officeDocument/2006/relationships/theme" Target="../theme/theme4.xml"/><Relationship Id="rId11" Type="http://schemas.openxmlformats.org/officeDocument/2006/relationships/tags" Target="../tags/tag16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image" Target="../media/image21.png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174.xml"/><Relationship Id="rId12" Type="http://schemas.openxmlformats.org/officeDocument/2006/relationships/theme" Target="../theme/theme5.xml"/><Relationship Id="rId11" Type="http://schemas.openxmlformats.org/officeDocument/2006/relationships/tags" Target="../tags/tag17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image" Target="../media/image21.png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184.xml"/><Relationship Id="rId12" Type="http://schemas.openxmlformats.org/officeDocument/2006/relationships/theme" Target="../theme/theme6.xml"/><Relationship Id="rId11" Type="http://schemas.openxmlformats.org/officeDocument/2006/relationships/tags" Target="../tags/tag18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image" Target="../media/image21.png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194.xml"/><Relationship Id="rId12" Type="http://schemas.openxmlformats.org/officeDocument/2006/relationships/theme" Target="../theme/theme7.xml"/><Relationship Id="rId11" Type="http://schemas.openxmlformats.org/officeDocument/2006/relationships/tags" Target="../tags/tag199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image" Target="../media/image21.png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09.xml"/><Relationship Id="rId12" Type="http://schemas.openxmlformats.org/officeDocument/2006/relationships/theme" Target="../theme/theme8.xml"/><Relationship Id="rId11" Type="http://schemas.openxmlformats.org/officeDocument/2006/relationships/tags" Target="../tags/tag21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image" Target="../media/image21.png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image" Target="../media/image20.svg"/><Relationship Id="rId3" Type="http://schemas.openxmlformats.org/officeDocument/2006/relationships/image" Target="../media/image1.png"/><Relationship Id="rId2" Type="http://schemas.openxmlformats.org/officeDocument/2006/relationships/tags" Target="../tags/tag219.xml"/><Relationship Id="rId12" Type="http://schemas.openxmlformats.org/officeDocument/2006/relationships/theme" Target="../theme/theme9.xml"/><Relationship Id="rId11" Type="http://schemas.openxmlformats.org/officeDocument/2006/relationships/tags" Target="../tags/tag224.xml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@svg_background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29"/>
            <a:ext cx="12192000" cy="6857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181026"/>
            <a:ext cx="9925148" cy="167654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3710580"/>
            <a:ext cx="1158340" cy="3066554"/>
          </a:xfrm>
          <a:prstGeom prst="rect">
            <a:avLst/>
          </a:prstGeom>
        </p:spPr>
      </p:pic>
      <p:sp>
        <p:nvSpPr>
          <p:cNvPr id="5" name="KSO_TEMPLATE" hidden="1"/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6">
              <a:lumMod val="20000"/>
              <a:lumOff val="80000"/>
              <a:alpha val="53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accent6">
              <a:lumMod val="40000"/>
              <a:lumOff val="60000"/>
            </a:schemeClr>
          </a:solidFill>
          <a:latin typeface="+mj-ea"/>
          <a:ea typeface="+mj-ea"/>
          <a:cs typeface="汉仪楷体简" panose="02010600000101010101" charset="-128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汉仪楷体简" panose="02010600000101010101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tags" Target="../tags/tag34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image" Target="../media/image29.jpeg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29.xml"/><Relationship Id="rId12" Type="http://schemas.openxmlformats.org/officeDocument/2006/relationships/tags" Target="../tags/tag410.xml"/><Relationship Id="rId11" Type="http://schemas.openxmlformats.org/officeDocument/2006/relationships/tags" Target="../tags/tag409.xml"/><Relationship Id="rId10" Type="http://schemas.openxmlformats.org/officeDocument/2006/relationships/image" Target="../media/image30.jpeg"/><Relationship Id="rId1" Type="http://schemas.openxmlformats.org/officeDocument/2006/relationships/tags" Target="../tags/tag40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tags" Target="../tags/tag417.xml"/><Relationship Id="rId7" Type="http://schemas.openxmlformats.org/officeDocument/2006/relationships/tags" Target="../tags/tag416.xml"/><Relationship Id="rId6" Type="http://schemas.openxmlformats.org/officeDocument/2006/relationships/tags" Target="../tags/tag415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image" Target="../media/image31.jpeg"/><Relationship Id="rId10" Type="http://schemas.openxmlformats.org/officeDocument/2006/relationships/slideLayout" Target="../slideLayouts/slideLayout30.xml"/><Relationship Id="rId1" Type="http://schemas.openxmlformats.org/officeDocument/2006/relationships/tags" Target="../tags/tag41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25.xml"/><Relationship Id="rId8" Type="http://schemas.openxmlformats.org/officeDocument/2006/relationships/image" Target="../media/image33.jpeg"/><Relationship Id="rId7" Type="http://schemas.openxmlformats.org/officeDocument/2006/relationships/tags" Target="../tags/tag424.xml"/><Relationship Id="rId6" Type="http://schemas.openxmlformats.org/officeDocument/2006/relationships/tags" Target="../tags/tag423.xml"/><Relationship Id="rId5" Type="http://schemas.openxmlformats.org/officeDocument/2006/relationships/image" Target="../media/image32.jpeg"/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30.xml"/><Relationship Id="rId12" Type="http://schemas.openxmlformats.org/officeDocument/2006/relationships/tags" Target="../tags/tag428.xml"/><Relationship Id="rId11" Type="http://schemas.openxmlformats.org/officeDocument/2006/relationships/tags" Target="../tags/tag427.xml"/><Relationship Id="rId10" Type="http://schemas.openxmlformats.org/officeDocument/2006/relationships/tags" Target="../tags/tag426.xml"/><Relationship Id="rId1" Type="http://schemas.openxmlformats.org/officeDocument/2006/relationships/tags" Target="../tags/tag41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tags" Target="../tags/tag435.xml"/><Relationship Id="rId7" Type="http://schemas.openxmlformats.org/officeDocument/2006/relationships/tags" Target="../tags/tag434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tags" Target="../tags/tag431.xml"/><Relationship Id="rId3" Type="http://schemas.openxmlformats.org/officeDocument/2006/relationships/image" Target="../media/image34.jpeg"/><Relationship Id="rId2" Type="http://schemas.openxmlformats.org/officeDocument/2006/relationships/tags" Target="../tags/tag430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42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46.xml"/><Relationship Id="rId8" Type="http://schemas.openxmlformats.org/officeDocument/2006/relationships/tags" Target="../tags/tag445.xml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image" Target="../media/image35.jpeg"/><Relationship Id="rId4" Type="http://schemas.openxmlformats.org/officeDocument/2006/relationships/tags" Target="../tags/tag442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50.xml"/><Relationship Id="rId13" Type="http://schemas.openxmlformats.org/officeDocument/2006/relationships/image" Target="../media/image36.png"/><Relationship Id="rId12" Type="http://schemas.openxmlformats.org/officeDocument/2006/relationships/tags" Target="../tags/tag449.xml"/><Relationship Id="rId11" Type="http://schemas.openxmlformats.org/officeDocument/2006/relationships/tags" Target="../tags/tag448.xml"/><Relationship Id="rId10" Type="http://schemas.openxmlformats.org/officeDocument/2006/relationships/tags" Target="../tags/tag447.xml"/><Relationship Id="rId1" Type="http://schemas.openxmlformats.org/officeDocument/2006/relationships/tags" Target="../tags/tag43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svg"/><Relationship Id="rId8" Type="http://schemas.openxmlformats.org/officeDocument/2006/relationships/image" Target="../media/image37.png"/><Relationship Id="rId7" Type="http://schemas.openxmlformats.org/officeDocument/2006/relationships/tags" Target="../tags/tag457.xml"/><Relationship Id="rId6" Type="http://schemas.openxmlformats.org/officeDocument/2006/relationships/tags" Target="../tags/tag456.xml"/><Relationship Id="rId5" Type="http://schemas.openxmlformats.org/officeDocument/2006/relationships/tags" Target="../tags/tag455.xml"/><Relationship Id="rId4" Type="http://schemas.openxmlformats.org/officeDocument/2006/relationships/tags" Target="../tags/tag454.xml"/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6" Type="http://schemas.openxmlformats.org/officeDocument/2006/relationships/slideLayout" Target="../slideLayouts/slideLayout33.xml"/><Relationship Id="rId15" Type="http://schemas.openxmlformats.org/officeDocument/2006/relationships/tags" Target="../tags/tag460.xml"/><Relationship Id="rId14" Type="http://schemas.openxmlformats.org/officeDocument/2006/relationships/image" Target="../media/image41.png"/><Relationship Id="rId13" Type="http://schemas.openxmlformats.org/officeDocument/2006/relationships/image" Target="../media/image40.svg"/><Relationship Id="rId12" Type="http://schemas.openxmlformats.org/officeDocument/2006/relationships/image" Target="../media/image39.png"/><Relationship Id="rId11" Type="http://schemas.openxmlformats.org/officeDocument/2006/relationships/tags" Target="../tags/tag459.xml"/><Relationship Id="rId10" Type="http://schemas.openxmlformats.org/officeDocument/2006/relationships/tags" Target="../tags/tag458.xml"/><Relationship Id="rId1" Type="http://schemas.openxmlformats.org/officeDocument/2006/relationships/tags" Target="../tags/tag45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68.xml"/><Relationship Id="rId8" Type="http://schemas.openxmlformats.org/officeDocument/2006/relationships/image" Target="../media/image42.jpeg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tags" Target="../tags/tag462.xml"/><Relationship Id="rId13" Type="http://schemas.openxmlformats.org/officeDocument/2006/relationships/slideLayout" Target="../slideLayouts/slideLayout34.xml"/><Relationship Id="rId12" Type="http://schemas.openxmlformats.org/officeDocument/2006/relationships/tags" Target="../tags/tag469.xml"/><Relationship Id="rId11" Type="http://schemas.openxmlformats.org/officeDocument/2006/relationships/image" Target="../media/image44.png"/><Relationship Id="rId10" Type="http://schemas.openxmlformats.org/officeDocument/2006/relationships/image" Target="../media/image43.jpeg"/><Relationship Id="rId1" Type="http://schemas.openxmlformats.org/officeDocument/2006/relationships/tags" Target="../tags/tag46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77.xml"/><Relationship Id="rId8" Type="http://schemas.openxmlformats.org/officeDocument/2006/relationships/tags" Target="../tags/tag476.xml"/><Relationship Id="rId7" Type="http://schemas.openxmlformats.org/officeDocument/2006/relationships/tags" Target="../tags/tag475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image" Target="../media/image45.jpeg"/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35.xml"/><Relationship Id="rId11" Type="http://schemas.openxmlformats.org/officeDocument/2006/relationships/tags" Target="../tags/tag479.xml"/><Relationship Id="rId10" Type="http://schemas.openxmlformats.org/officeDocument/2006/relationships/tags" Target="../tags/tag478.xml"/><Relationship Id="rId1" Type="http://schemas.openxmlformats.org/officeDocument/2006/relationships/tags" Target="../tags/tag47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87.xml"/><Relationship Id="rId8" Type="http://schemas.openxmlformats.org/officeDocument/2006/relationships/tags" Target="../tags/tag486.xml"/><Relationship Id="rId7" Type="http://schemas.openxmlformats.org/officeDocument/2006/relationships/tags" Target="../tags/tag485.xml"/><Relationship Id="rId6" Type="http://schemas.openxmlformats.org/officeDocument/2006/relationships/tags" Target="../tags/tag484.xml"/><Relationship Id="rId5" Type="http://schemas.openxmlformats.org/officeDocument/2006/relationships/image" Target="../media/image46.jpeg"/><Relationship Id="rId4" Type="http://schemas.openxmlformats.org/officeDocument/2006/relationships/tags" Target="../tags/tag483.xml"/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3" Type="http://schemas.openxmlformats.org/officeDocument/2006/relationships/slideLayout" Target="../slideLayouts/slideLayout36.xml"/><Relationship Id="rId12" Type="http://schemas.openxmlformats.org/officeDocument/2006/relationships/tags" Target="../tags/tag488.xml"/><Relationship Id="rId11" Type="http://schemas.openxmlformats.org/officeDocument/2006/relationships/image" Target="../media/image48.png"/><Relationship Id="rId10" Type="http://schemas.openxmlformats.org/officeDocument/2006/relationships/image" Target="../media/image47.jpeg"/><Relationship Id="rId1" Type="http://schemas.openxmlformats.org/officeDocument/2006/relationships/tags" Target="../tags/tag48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tags" Target="../tags/tag349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356.xml"/><Relationship Id="rId13" Type="http://schemas.openxmlformats.org/officeDocument/2006/relationships/tags" Target="../tags/tag355.xml"/><Relationship Id="rId12" Type="http://schemas.openxmlformats.org/officeDocument/2006/relationships/tags" Target="../tags/tag354.xml"/><Relationship Id="rId11" Type="http://schemas.openxmlformats.org/officeDocument/2006/relationships/tags" Target="../tags/tag353.xml"/><Relationship Id="rId10" Type="http://schemas.openxmlformats.org/officeDocument/2006/relationships/tags" Target="../tags/tag352.xml"/><Relationship Id="rId1" Type="http://schemas.openxmlformats.org/officeDocument/2006/relationships/tags" Target="../tags/tag34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tags" Target="../tags/tag496.xml"/><Relationship Id="rId7" Type="http://schemas.openxmlformats.org/officeDocument/2006/relationships/tags" Target="../tags/tag495.xml"/><Relationship Id="rId6" Type="http://schemas.openxmlformats.org/officeDocument/2006/relationships/tags" Target="../tags/tag494.xml"/><Relationship Id="rId5" Type="http://schemas.openxmlformats.org/officeDocument/2006/relationships/tags" Target="../tags/tag493.xml"/><Relationship Id="rId4" Type="http://schemas.openxmlformats.org/officeDocument/2006/relationships/tags" Target="../tags/tag492.xml"/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1" Type="http://schemas.openxmlformats.org/officeDocument/2006/relationships/slideLayout" Target="../slideLayouts/slideLayout37.xml"/><Relationship Id="rId10" Type="http://schemas.openxmlformats.org/officeDocument/2006/relationships/tags" Target="../tags/tag497.xml"/><Relationship Id="rId1" Type="http://schemas.openxmlformats.org/officeDocument/2006/relationships/tags" Target="../tags/tag48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tags" Target="../tags/tag503.xml"/><Relationship Id="rId7" Type="http://schemas.openxmlformats.org/officeDocument/2006/relationships/image" Target="../media/image51.png"/><Relationship Id="rId6" Type="http://schemas.openxmlformats.org/officeDocument/2006/relationships/tags" Target="../tags/tag502.xml"/><Relationship Id="rId5" Type="http://schemas.openxmlformats.org/officeDocument/2006/relationships/tags" Target="../tags/tag501.xml"/><Relationship Id="rId4" Type="http://schemas.openxmlformats.org/officeDocument/2006/relationships/tags" Target="../tags/tag500.xml"/><Relationship Id="rId3" Type="http://schemas.openxmlformats.org/officeDocument/2006/relationships/image" Target="../media/image50.jpeg"/><Relationship Id="rId2" Type="http://schemas.openxmlformats.org/officeDocument/2006/relationships/tags" Target="../tags/tag499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49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11.xml"/><Relationship Id="rId8" Type="http://schemas.openxmlformats.org/officeDocument/2006/relationships/image" Target="../media/image52.png"/><Relationship Id="rId7" Type="http://schemas.openxmlformats.org/officeDocument/2006/relationships/tags" Target="../tags/tag510.xml"/><Relationship Id="rId6" Type="http://schemas.openxmlformats.org/officeDocument/2006/relationships/tags" Target="../tags/tag509.xml"/><Relationship Id="rId5" Type="http://schemas.openxmlformats.org/officeDocument/2006/relationships/tags" Target="../tags/tag508.xml"/><Relationship Id="rId4" Type="http://schemas.openxmlformats.org/officeDocument/2006/relationships/tags" Target="../tags/tag507.xml"/><Relationship Id="rId3" Type="http://schemas.openxmlformats.org/officeDocument/2006/relationships/tags" Target="../tags/tag506.xml"/><Relationship Id="rId2" Type="http://schemas.openxmlformats.org/officeDocument/2006/relationships/tags" Target="../tags/tag505.xml"/><Relationship Id="rId10" Type="http://schemas.openxmlformats.org/officeDocument/2006/relationships/slideLayout" Target="../slideLayouts/slideLayout39.xml"/><Relationship Id="rId1" Type="http://schemas.openxmlformats.org/officeDocument/2006/relationships/tags" Target="../tags/tag50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518.xml"/><Relationship Id="rId7" Type="http://schemas.openxmlformats.org/officeDocument/2006/relationships/tags" Target="../tags/tag517.xml"/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4" Type="http://schemas.openxmlformats.org/officeDocument/2006/relationships/image" Target="../media/image53.jpeg"/><Relationship Id="rId3" Type="http://schemas.openxmlformats.org/officeDocument/2006/relationships/tags" Target="../tags/tag514.xml"/><Relationship Id="rId2" Type="http://schemas.openxmlformats.org/officeDocument/2006/relationships/tags" Target="../tags/tag513.xml"/><Relationship Id="rId11" Type="http://schemas.openxmlformats.org/officeDocument/2006/relationships/slideLayout" Target="../slideLayouts/slideLayout39.xml"/><Relationship Id="rId10" Type="http://schemas.openxmlformats.org/officeDocument/2006/relationships/tags" Target="../tags/tag519.xml"/><Relationship Id="rId1" Type="http://schemas.openxmlformats.org/officeDocument/2006/relationships/tags" Target="../tags/tag51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528.xml"/><Relationship Id="rId8" Type="http://schemas.openxmlformats.org/officeDocument/2006/relationships/tags" Target="../tags/tag527.xml"/><Relationship Id="rId7" Type="http://schemas.openxmlformats.org/officeDocument/2006/relationships/tags" Target="../tags/tag526.xml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4" Type="http://schemas.openxmlformats.org/officeDocument/2006/relationships/tags" Target="../tags/tag523.xml"/><Relationship Id="rId3" Type="http://schemas.openxmlformats.org/officeDocument/2006/relationships/tags" Target="../tags/tag522.xml"/><Relationship Id="rId2" Type="http://schemas.openxmlformats.org/officeDocument/2006/relationships/tags" Target="../tags/tag521.xml"/><Relationship Id="rId17" Type="http://schemas.openxmlformats.org/officeDocument/2006/relationships/notesSlide" Target="../notesSlides/notesSlide9.xml"/><Relationship Id="rId16" Type="http://schemas.openxmlformats.org/officeDocument/2006/relationships/slideLayout" Target="../slideLayouts/slideLayout40.xml"/><Relationship Id="rId15" Type="http://schemas.openxmlformats.org/officeDocument/2006/relationships/tags" Target="../tags/tag533.xml"/><Relationship Id="rId14" Type="http://schemas.openxmlformats.org/officeDocument/2006/relationships/image" Target="../media/image55.png"/><Relationship Id="rId13" Type="http://schemas.openxmlformats.org/officeDocument/2006/relationships/tags" Target="../tags/tag532.xml"/><Relationship Id="rId12" Type="http://schemas.openxmlformats.org/officeDocument/2006/relationships/tags" Target="../tags/tag531.xml"/><Relationship Id="rId11" Type="http://schemas.openxmlformats.org/officeDocument/2006/relationships/tags" Target="../tags/tag530.xml"/><Relationship Id="rId10" Type="http://schemas.openxmlformats.org/officeDocument/2006/relationships/tags" Target="../tags/tag529.xml"/><Relationship Id="rId1" Type="http://schemas.openxmlformats.org/officeDocument/2006/relationships/tags" Target="../tags/tag5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535.xml"/><Relationship Id="rId1" Type="http://schemas.openxmlformats.org/officeDocument/2006/relationships/tags" Target="../tags/tag53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538.xml"/><Relationship Id="rId2" Type="http://schemas.openxmlformats.org/officeDocument/2006/relationships/tags" Target="../tags/tag537.xml"/><Relationship Id="rId1" Type="http://schemas.openxmlformats.org/officeDocument/2006/relationships/tags" Target="../tags/tag53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" Type="http://schemas.openxmlformats.org/officeDocument/2006/relationships/tags" Target="../tags/tag35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67.xml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" Type="http://schemas.openxmlformats.org/officeDocument/2006/relationships/image" Target="../media/image23.jpeg"/><Relationship Id="rId2" Type="http://schemas.openxmlformats.org/officeDocument/2006/relationships/tags" Target="../tags/tag361.xml"/><Relationship Id="rId12" Type="http://schemas.openxmlformats.org/officeDocument/2006/relationships/slideLayout" Target="../slideLayouts/slideLayout24.xml"/><Relationship Id="rId11" Type="http://schemas.openxmlformats.org/officeDocument/2006/relationships/tags" Target="../tags/tag368.xml"/><Relationship Id="rId10" Type="http://schemas.openxmlformats.org/officeDocument/2006/relationships/image" Target="../media/image24.jpeg"/><Relationship Id="rId1" Type="http://schemas.openxmlformats.org/officeDocument/2006/relationships/tags" Target="../tags/tag36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76.xml"/><Relationship Id="rId8" Type="http://schemas.openxmlformats.org/officeDocument/2006/relationships/tags" Target="../tags/tag375.xml"/><Relationship Id="rId7" Type="http://schemas.openxmlformats.org/officeDocument/2006/relationships/tags" Target="../tags/tag374.xml"/><Relationship Id="rId6" Type="http://schemas.openxmlformats.org/officeDocument/2006/relationships/tags" Target="../tags/tag373.xml"/><Relationship Id="rId5" Type="http://schemas.openxmlformats.org/officeDocument/2006/relationships/tags" Target="../tags/tag372.xml"/><Relationship Id="rId4" Type="http://schemas.openxmlformats.org/officeDocument/2006/relationships/tags" Target="../tags/tag371.xml"/><Relationship Id="rId3" Type="http://schemas.openxmlformats.org/officeDocument/2006/relationships/tags" Target="../tags/tag370.xml"/><Relationship Id="rId2" Type="http://schemas.openxmlformats.org/officeDocument/2006/relationships/image" Target="../media/image25.jpeg"/><Relationship Id="rId11" Type="http://schemas.openxmlformats.org/officeDocument/2006/relationships/slideLayout" Target="../slideLayouts/slideLayout25.xml"/><Relationship Id="rId10" Type="http://schemas.openxmlformats.org/officeDocument/2006/relationships/tags" Target="../tags/tag377.xml"/><Relationship Id="rId1" Type="http://schemas.openxmlformats.org/officeDocument/2006/relationships/tags" Target="../tags/tag36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87.xml"/><Relationship Id="rId8" Type="http://schemas.openxmlformats.org/officeDocument/2006/relationships/image" Target="../media/image27.png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" Type="http://schemas.openxmlformats.org/officeDocument/2006/relationships/image" Target="../media/image26.jpeg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6.xml"/><Relationship Id="rId1" Type="http://schemas.openxmlformats.org/officeDocument/2006/relationships/tags" Target="../tags/tag38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image" Target="../media/image28.jpeg"/><Relationship Id="rId2" Type="http://schemas.openxmlformats.org/officeDocument/2006/relationships/tags" Target="../tags/tag389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7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tags" Target="../tags/tag38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tags" Target="../tags/tag3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656000"/>
            <a:ext cx="7838372" cy="1800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 ML Models for Diabetes Screening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3755" y="4298315"/>
            <a:ext cx="7838440" cy="1540510"/>
          </a:xfrm>
        </p:spPr>
        <p:txBody>
          <a:bodyPr>
            <a:normAutofit/>
          </a:bodyPr>
          <a:lstStyle/>
          <a:p>
            <a:r>
              <a:rPr lang="zh-CN" altLang="en-US" dirty="0"/>
              <a:t>Reporter: </a:t>
            </a:r>
            <a:r>
              <a:rPr lang="en-US" altLang="zh-CN" dirty="0"/>
              <a:t>Zhang Yibo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MCS241044</a:t>
            </a:r>
            <a:endParaRPr lang="zh-CN" altLang="en-US"/>
          </a:p>
          <a:p>
            <a:r>
              <a:rPr lang="en-US" altLang="zh-CN" dirty="0"/>
              <a:t>Instructors</a:t>
            </a:r>
            <a:r>
              <a:rPr lang="zh-CN" altLang="en-US" dirty="0"/>
              <a:t>：</a:t>
            </a:r>
            <a:r>
              <a:rPr lang="en-US" altLang="zh-CN" dirty="0"/>
              <a:t>Shahizan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>
            <a:noAutofit/>
          </a:bodyPr>
          <a:lstStyle/>
          <a:p>
            <a:r>
              <a:rPr lang="zh-CN" altLang="en-US" dirty="0">
                <a:sym typeface="+mn-ea"/>
              </a:rPr>
              <a:t>Evaluation of ML Models</a:t>
            </a:r>
            <a:endParaRPr lang="zh-CN" altLang="en-US" dirty="0">
              <a:sym typeface="+mn-ea"/>
            </a:endParaRPr>
          </a:p>
        </p:txBody>
      </p:sp>
      <p:sp>
        <p:nvSpPr>
          <p:cNvPr id="5" name="矩形: 圆角 2"/>
          <p:cNvSpPr/>
          <p:nvPr>
            <p:custDataLst>
              <p:tags r:id="rId2"/>
            </p:custDataLst>
          </p:nvPr>
        </p:nvSpPr>
        <p:spPr>
          <a:xfrm>
            <a:off x="1572788" y="2764848"/>
            <a:ext cx="3734896" cy="237161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572788" y="5309810"/>
            <a:ext cx="3734261" cy="112770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The research aims to assess the performance of six traditional machine learning models for diabetes screening.</a:t>
            </a:r>
            <a:endParaRPr lang="zh-CN" altLang="en-US" sz="15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6878601" y="5309810"/>
            <a:ext cx="3734261" cy="112770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All models are trained using the same Pima dataset to ensure a fair comparison.</a:t>
            </a:r>
            <a:endParaRPr lang="zh-CN" altLang="en-US" sz="15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8" name="图片 17" descr="/data/temp/a6fe26c8-5371-11f0-8520-0e4b64762713.jpg@base@tag=imgScale&amp;m=1&amp;w=723&amp;h=652&amp;q=95a6fe26c8-5371-11f0-8520-0e4b6476271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5612" r="15612"/>
          <a:stretch>
            <a:fillRect/>
          </a:stretch>
        </p:blipFill>
        <p:spPr>
          <a:xfrm>
            <a:off x="2138547" y="1606662"/>
            <a:ext cx="2603335" cy="2350436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1537864" y="4043679"/>
            <a:ext cx="3803473" cy="9626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Evaluate 6 ML models</a:t>
            </a:r>
            <a:endParaRPr kumimoji="1"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4" name="矩形: 圆角 1"/>
          <p:cNvSpPr/>
          <p:nvPr>
            <p:custDataLst>
              <p:tags r:id="rId8"/>
            </p:custDataLst>
          </p:nvPr>
        </p:nvSpPr>
        <p:spPr>
          <a:xfrm>
            <a:off x="6877966" y="2764848"/>
            <a:ext cx="3734896" cy="2371615"/>
          </a:xfrm>
          <a:prstGeom prst="roundRect">
            <a:avLst>
              <a:gd name="adj" fmla="val 576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片 24" descr="/data/temp/a6fe2754-5371-11f0-8520-0e4b64762713.jpg@base@tag=imgScale&amp;m=1&amp;w=723&amp;h=652&amp;q=95a6fe2754-5371-11f0-8520-0e4b647627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r="24697"/>
          <a:stretch>
            <a:fillRect/>
          </a:stretch>
        </p:blipFill>
        <p:spPr>
          <a:xfrm>
            <a:off x="7443725" y="1606662"/>
            <a:ext cx="2603335" cy="2350436"/>
          </a:xfrm>
          <a:custGeom>
            <a:avLst/>
            <a:gdLst>
              <a:gd name="connsiteX0" fmla="*/ 128742 w 2232000"/>
              <a:gd name="connsiteY0" fmla="*/ 0 h 2232000"/>
              <a:gd name="connsiteX1" fmla="*/ 2103258 w 2232000"/>
              <a:gd name="connsiteY1" fmla="*/ 0 h 2232000"/>
              <a:gd name="connsiteX2" fmla="*/ 2232000 w 2232000"/>
              <a:gd name="connsiteY2" fmla="*/ 128742 h 2232000"/>
              <a:gd name="connsiteX3" fmla="*/ 2232000 w 2232000"/>
              <a:gd name="connsiteY3" fmla="*/ 2103258 h 2232000"/>
              <a:gd name="connsiteX4" fmla="*/ 2103258 w 2232000"/>
              <a:gd name="connsiteY4" fmla="*/ 2232000 h 2232000"/>
              <a:gd name="connsiteX5" fmla="*/ 128742 w 2232000"/>
              <a:gd name="connsiteY5" fmla="*/ 2232000 h 2232000"/>
              <a:gd name="connsiteX6" fmla="*/ 0 w 2232000"/>
              <a:gd name="connsiteY6" fmla="*/ 2103258 h 2232000"/>
              <a:gd name="connsiteX7" fmla="*/ 0 w 2232000"/>
              <a:gd name="connsiteY7" fmla="*/ 128742 h 2232000"/>
              <a:gd name="connsiteX8" fmla="*/ 128742 w 2232000"/>
              <a:gd name="connsiteY8" fmla="*/ 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000" h="2232000">
                <a:moveTo>
                  <a:pt x="128742" y="0"/>
                </a:moveTo>
                <a:lnTo>
                  <a:pt x="2103258" y="0"/>
                </a:lnTo>
                <a:cubicBezTo>
                  <a:pt x="2174360" y="0"/>
                  <a:pt x="2232000" y="57640"/>
                  <a:pt x="2232000" y="128742"/>
                </a:cubicBezTo>
                <a:lnTo>
                  <a:pt x="2232000" y="2103258"/>
                </a:lnTo>
                <a:cubicBezTo>
                  <a:pt x="2232000" y="2174360"/>
                  <a:pt x="2174360" y="2232000"/>
                  <a:pt x="2103258" y="2232000"/>
                </a:cubicBezTo>
                <a:lnTo>
                  <a:pt x="128742" y="2232000"/>
                </a:lnTo>
                <a:cubicBezTo>
                  <a:pt x="57640" y="2232000"/>
                  <a:pt x="0" y="2174360"/>
                  <a:pt x="0" y="2103258"/>
                </a:cubicBezTo>
                <a:lnTo>
                  <a:pt x="0" y="128742"/>
                </a:lnTo>
                <a:cubicBezTo>
                  <a:pt x="0" y="57640"/>
                  <a:pt x="57640" y="0"/>
                  <a:pt x="128742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>
            <a:off x="6843678" y="4043679"/>
            <a:ext cx="3803473" cy="9626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FFFFFF"/>
                </a:solidFill>
                <a:latin typeface="+mn-ea"/>
                <a:cs typeface="+mn-ea"/>
              </a:rPr>
              <a:t>Consistency in model training</a:t>
            </a:r>
            <a:endParaRPr kumimoji="1" lang="zh-CN" altLang="en-US" sz="2400" b="1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a93d0aa3-5371-11f0-b339-4234cc398516.jpga93d0aa3-5371-11f0-b339-4234cc3985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41" b="41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525270" y="3378835"/>
            <a:ext cx="9474200" cy="720090"/>
          </a:xfrm>
        </p:spPr>
        <p:txBody>
          <a:bodyPr anchor="ctr" anchorCtr="0"/>
          <a:lstStyle/>
          <a:p>
            <a:r>
              <a:rPr lang="zh-CN" altLang="en-US">
                <a:solidFill>
                  <a:srgbClr val="000000"/>
                </a:solidFill>
              </a:rPr>
              <a:t>Testing Environment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7041515" y="4785361"/>
            <a:ext cx="395986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The robustness of the models will be tested against varying levels of missing data.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7041515" y="4325621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Performance under missing data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527175" y="4785361"/>
            <a:ext cx="395986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The models will be tested in resource-constrained clinical environments to evaluate their practicality.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527175" y="4325621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Low-resource clinical settings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Solution Recommendation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3163994" y="4485116"/>
            <a:ext cx="2228208" cy="4826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Context-based solutions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163994" y="5024868"/>
            <a:ext cx="2228208" cy="1564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The study recommends specific ML models tailored to the constraints of different clinical settings.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6" name="图片 1" descr="/data/temp/a729e17e-5371-11f0-b554-365f9302da60.jpg@base@tag=imgScale&amp;m=1&amp;w=485&amp;h=753&amp;q=95a729e17e-5371-11f0-b554-365f9302da6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2441" r="12441"/>
          <a:stretch>
            <a:fillRect/>
          </a:stretch>
        </p:blipFill>
        <p:spPr>
          <a:xfrm>
            <a:off x="3432281" y="1663021"/>
            <a:ext cx="1748878" cy="27170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3120763" y="2376333"/>
            <a:ext cx="628142" cy="628142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8" name="图片 2" descr="/data/temp/a729e1d4-5371-11f0-b554-365f9302da60.jpg@base@tag=imgScale&amp;m=1&amp;w=485&amp;h=753&amp;q=95a729e1d4-5371-11f0-b554-365f9302da6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6355" r="19277"/>
          <a:stretch>
            <a:fillRect/>
          </a:stretch>
        </p:blipFill>
        <p:spPr>
          <a:xfrm>
            <a:off x="7101196" y="1663021"/>
            <a:ext cx="1748878" cy="27170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9" name="椭圆 18"/>
          <p:cNvSpPr/>
          <p:nvPr>
            <p:custDataLst>
              <p:tags r:id="rId9"/>
            </p:custDataLst>
          </p:nvPr>
        </p:nvSpPr>
        <p:spPr>
          <a:xfrm>
            <a:off x="6782049" y="2376333"/>
            <a:ext cx="628142" cy="628142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6825280" y="4485116"/>
            <a:ext cx="2228208" cy="4826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Logistic Regression for low-resource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6825280" y="5024868"/>
            <a:ext cx="2228207" cy="15642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Logistic Regression is recommended for use in low-resource clinics due to its computational efficiency and interpretability.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Solution Recommendation</a:t>
            </a:r>
            <a:endParaRPr lang="zh-CN" altLang="en-US"/>
          </a:p>
        </p:txBody>
      </p:sp>
      <p:pic>
        <p:nvPicPr>
          <p:cNvPr id="25" name="图片 24" descr="/data/temp/aaa31f93-5371-11f0-b675-e2fc8badf897.jpgaaa31f93-5371-11f0-b675-e2fc8badf89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95" b="295"/>
          <a:stretch>
            <a:fillRect/>
          </a:stretch>
        </p:blipFill>
        <p:spPr>
          <a:xfrm>
            <a:off x="609600" y="1676400"/>
            <a:ext cx="10972800" cy="4703445"/>
          </a:xfrm>
          <a:custGeom>
            <a:avLst/>
            <a:gdLst>
              <a:gd name="connsiteX0" fmla="*/ 10800080 w 10800080"/>
              <a:gd name="connsiteY0" fmla="*/ 0 h 4931410"/>
              <a:gd name="connsiteX1" fmla="*/ 0 w 10800080"/>
              <a:gd name="connsiteY1" fmla="*/ 0 h 4931410"/>
              <a:gd name="connsiteX2" fmla="*/ 0 w 10800080"/>
              <a:gd name="connsiteY2" fmla="*/ 4931410 h 4931410"/>
              <a:gd name="connsiteX3" fmla="*/ 10800080 w 10800080"/>
              <a:gd name="connsiteY3" fmla="*/ 4931410 h 493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80" h="4931410">
                <a:moveTo>
                  <a:pt x="10800080" y="0"/>
                </a:moveTo>
                <a:lnTo>
                  <a:pt x="0" y="0"/>
                </a:lnTo>
                <a:lnTo>
                  <a:pt x="0" y="4931410"/>
                </a:lnTo>
                <a:lnTo>
                  <a:pt x="10800080" y="493141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 flipV="1">
            <a:off x="1703705" y="1676400"/>
            <a:ext cx="4824095" cy="2447925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正文"/>
          <p:cNvSpPr txBox="1"/>
          <p:nvPr>
            <p:custDataLst>
              <p:tags r:id="rId5"/>
            </p:custDataLst>
          </p:nvPr>
        </p:nvSpPr>
        <p:spPr>
          <a:xfrm>
            <a:off x="2262505" y="2787015"/>
            <a:ext cx="3834765" cy="6362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6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50000"/>
              </a:lnSpc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Random Forest is suggested if resources permit, due to its higher accuracy and predictive power.</a:t>
            </a:r>
            <a:endParaRPr lang="zh-CN" altLang="en-US" sz="2000" dirty="0">
              <a:ln>
                <a:noFill/>
                <a:prstDash val="sysDot"/>
              </a:ln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1" name="标题"/>
          <p:cNvSpPr txBox="1"/>
          <p:nvPr>
            <p:custDataLst>
              <p:tags r:id="rId6"/>
            </p:custDataLst>
          </p:nvPr>
        </p:nvSpPr>
        <p:spPr>
          <a:xfrm>
            <a:off x="2262505" y="2181225"/>
            <a:ext cx="3834765" cy="47117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7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</a:pPr>
            <a:r>
              <a:rPr lang="zh-CN" altLang="en-US" sz="2600" b="1" dirty="0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Random Forest for resource-rich</a:t>
            </a:r>
            <a:endParaRPr lang="zh-CN" altLang="en-US" sz="2600" b="1" dirty="0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7"/>
            </p:custDataLst>
          </p:nvPr>
        </p:nvCxnSpPr>
        <p:spPr>
          <a:xfrm>
            <a:off x="2262505" y="3616960"/>
            <a:ext cx="72009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2802714"/>
            <a:ext cx="9144000" cy="823624"/>
          </a:xfrm>
        </p:spPr>
        <p:txBody>
          <a:bodyPr>
            <a:normAutofit/>
          </a:bodyPr>
          <a:lstStyle/>
          <a:p>
            <a:r>
              <a:rPr lang="zh-CN" altLang="en-US" dirty="0"/>
              <a:t>Methodology and Results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1714" y="1577285"/>
            <a:ext cx="9144000" cy="1224000"/>
          </a:xfrm>
        </p:spPr>
        <p:txBody>
          <a:bodyPr/>
          <a:lstStyle/>
          <a:p>
            <a:r>
              <a:rPr lang="zh-CN" altLang="en-US" dirty="0"/>
              <a:t>04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4" y="1040308"/>
            <a:ext cx="2328499" cy="2833192"/>
          </a:xfrm>
          <a:noFill/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spc="0" dirty="0">
                <a:solidFill>
                  <a:schemeClr val="tx1"/>
                </a:solidFill>
              </a:rPr>
              <a:t>Literature Review</a:t>
            </a:r>
            <a:endParaRPr lang="zh-CN" altLang="en-US" sz="3600" spc="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 flipH="1">
            <a:off x="2477966" y="4884632"/>
            <a:ext cx="4304668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 rot="5400000" flipH="1">
            <a:off x="1167325" y="3509856"/>
            <a:ext cx="4438653" cy="80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 descr="/data/temp/a90557cc-5371-11f0-adbc-123968705fc9.jpg@base@tag=imgScale&amp;m=1&amp;w=690&amp;h=986&amp;q=95a90557cc-5371-11f0-adbc-123968705fc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0806" r="10806"/>
          <a:stretch>
            <a:fillRect/>
          </a:stretch>
        </p:blipFill>
        <p:spPr>
          <a:xfrm>
            <a:off x="3419035" y="1330535"/>
            <a:ext cx="2486841" cy="3554088"/>
          </a:xfrm>
          <a:custGeom>
            <a:avLst/>
            <a:gdLst>
              <a:gd name="connsiteX0" fmla="*/ 0 w 2539023"/>
              <a:gd name="connsiteY0" fmla="*/ 0 h 3628666"/>
              <a:gd name="connsiteX1" fmla="*/ 2539023 w 2539023"/>
              <a:gd name="connsiteY1" fmla="*/ 0 h 3628666"/>
              <a:gd name="connsiteX2" fmla="*/ 2539023 w 2539023"/>
              <a:gd name="connsiteY2" fmla="*/ 3628666 h 3628666"/>
              <a:gd name="connsiteX3" fmla="*/ 0 w 2539023"/>
              <a:gd name="connsiteY3" fmla="*/ 3628666 h 362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9023" h="3628666">
                <a:moveTo>
                  <a:pt x="0" y="0"/>
                </a:moveTo>
                <a:lnTo>
                  <a:pt x="2539023" y="0"/>
                </a:lnTo>
                <a:lnTo>
                  <a:pt x="2539023" y="3628666"/>
                </a:lnTo>
                <a:lnTo>
                  <a:pt x="0" y="3628666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7618294" y="1325455"/>
            <a:ext cx="915147" cy="71331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latin typeface="+mn-ea"/>
              </a:rPr>
              <a:t>Model Performance Trends</a:t>
            </a:r>
            <a:endParaRPr lang="zh-CN" altLang="en-US" sz="1000" b="1" dirty="0">
              <a:latin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 flipH="1">
            <a:off x="3575246" y="5056083"/>
            <a:ext cx="915036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000" b="1" dirty="0">
                <a:latin typeface="+mn-ea"/>
              </a:rPr>
              <a:t>Prior Studies Accuracy</a:t>
            </a:r>
            <a:endParaRPr lang="zh-CN" altLang="en-US" sz="1000" b="1" dirty="0"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 flipH="1">
            <a:off x="4624902" y="5056083"/>
            <a:ext cx="2172972" cy="713105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Random Forest consistently shows higher accuracy in prior studies.</a:t>
            </a:r>
            <a:endParaRPr lang="zh-CN" altLang="en-US" sz="10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2" name="序号"/>
          <p:cNvSpPr txBox="1"/>
          <p:nvPr>
            <p:custDataLst>
              <p:tags r:id="rId9"/>
            </p:custDataLst>
          </p:nvPr>
        </p:nvSpPr>
        <p:spPr>
          <a:xfrm flipH="1">
            <a:off x="2491936" y="5056083"/>
            <a:ext cx="735966" cy="713105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10"/>
            </p:custDataLst>
          </p:nvPr>
        </p:nvSpPr>
        <p:spPr>
          <a:xfrm>
            <a:off x="6552128" y="1324185"/>
            <a:ext cx="735913" cy="713315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 rot="10800000">
            <a:off x="6534983" y="2135716"/>
            <a:ext cx="4304848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12"/>
            </p:custDataLst>
          </p:nvPr>
        </p:nvSpPr>
        <p:spPr>
          <a:xfrm rot="16200000">
            <a:off x="5224977" y="3509856"/>
            <a:ext cx="4438672" cy="7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图片 1" descr="figure2_model_accuracy_comparison (1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4100" y="2659380"/>
            <a:ext cx="4465955" cy="279146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Dataset Overview</a:t>
            </a:r>
            <a:endParaRPr lang="zh-CN" altLang="en-US"/>
          </a:p>
        </p:txBody>
      </p:sp>
      <p:sp>
        <p:nvSpPr>
          <p:cNvPr id="5" name="边界"/>
          <p:cNvSpPr/>
          <p:nvPr>
            <p:custDataLst>
              <p:tags r:id="rId2"/>
            </p:custDataLst>
          </p:nvPr>
        </p:nvSpPr>
        <p:spPr>
          <a:xfrm>
            <a:off x="609635" y="1677987"/>
            <a:ext cx="3355200" cy="457390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244635" y="2257742"/>
            <a:ext cx="2720340" cy="13982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Only insulin shows notable missing values (~8%).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1244635" y="1714182"/>
            <a:ext cx="2720340" cy="4864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1700" b="1">
                <a:solidFill>
                  <a:schemeClr val="accent1"/>
                </a:solidFill>
                <a:latin typeface="+mn-ea"/>
                <a:cs typeface="+mn-ea"/>
              </a:rPr>
              <a:t>Feature Missing Rates</a:t>
            </a:r>
            <a:endParaRPr lang="zh-CN" altLang="en-US" sz="17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244635" y="4074478"/>
            <a:ext cx="2720340" cy="4864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1700" b="1">
                <a:solidFill>
                  <a:schemeClr val="accent1"/>
                </a:solidFill>
                <a:latin typeface="+mn-ea"/>
                <a:cs typeface="+mn-ea"/>
              </a:rPr>
              <a:t>Data Set Characteristics</a:t>
            </a:r>
            <a:endParaRPr lang="zh-CN" altLang="en-US" sz="17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10905" y="1763712"/>
            <a:ext cx="485775" cy="4857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形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2190" y="1884997"/>
            <a:ext cx="243205" cy="243205"/>
          </a:xfrm>
          <a:prstGeom prst="rect">
            <a:avLst/>
          </a:prstGeom>
        </p:spPr>
      </p:pic>
      <p:sp>
        <p:nvSpPr>
          <p:cNvPr id="10" name="椭圆 9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10905" y="4101148"/>
            <a:ext cx="485775" cy="4857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" name="图形 2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2190" y="4222433"/>
            <a:ext cx="243205" cy="243205"/>
          </a:xfrm>
          <a:prstGeom prst="rect">
            <a:avLst/>
          </a:prstGeom>
        </p:spPr>
      </p:pic>
      <p:pic>
        <p:nvPicPr>
          <p:cNvPr id="11" name="图片 10" descr="figure4_missing_rate_features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00" y="1444625"/>
            <a:ext cx="7315200" cy="457200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Methodology Workflow</a:t>
            </a:r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371892" y="2276848"/>
            <a:ext cx="4032022" cy="4032022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935775" y="3816731"/>
            <a:ext cx="2905141" cy="1577472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Stepwise pipeline: preprocessing → model training → evaluation.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935775" y="3351274"/>
            <a:ext cx="2905141" cy="3683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kern="0">
                <a:solidFill>
                  <a:schemeClr val="accent1"/>
                </a:solidFill>
                <a:latin typeface="+mn-ea"/>
                <a:cs typeface="+mn-ea"/>
              </a:rPr>
              <a:t>Stepwise Pipeline Approach</a:t>
            </a:r>
            <a:endParaRPr lang="zh-CN" altLang="en-US" sz="1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470335" y="2276848"/>
            <a:ext cx="4032022" cy="4032022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7034218" y="3351274"/>
            <a:ext cx="2905141" cy="36830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kern="0">
                <a:solidFill>
                  <a:schemeClr val="accent1"/>
                </a:solidFill>
                <a:latin typeface="+mn-ea"/>
                <a:cs typeface="+mn-ea"/>
              </a:rPr>
              <a:t>Workflow Visualization</a:t>
            </a:r>
            <a:endParaRPr lang="zh-CN" altLang="en-US" sz="14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a9cc1002-5371-11f0-8520-0e4b64762713.jpg@base@tag=imgScale&amp;m=1&amp;w=471&amp;h=471&amp;q=95a9cc1002-5371-11f0-8520-0e4b64762713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6145" b="6145"/>
          <a:stretch>
            <a:fillRect/>
          </a:stretch>
        </p:blipFill>
        <p:spPr>
          <a:xfrm>
            <a:off x="9124649" y="1587869"/>
            <a:ext cx="1695723" cy="1695723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7" name="图片 16" descr="/data/temp/a9cc0e45-5371-11f0-8520-0e4b64762713.jpg@base@tag=imgScale&amp;m=1&amp;w=471&amp;h=471&amp;q=95a9cc0e45-5371-11f0-8520-0e4b64762713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16690" r="16690"/>
          <a:stretch>
            <a:fillRect/>
          </a:stretch>
        </p:blipFill>
        <p:spPr>
          <a:xfrm>
            <a:off x="4026206" y="1587869"/>
            <a:ext cx="1695723" cy="1695723"/>
          </a:xfrm>
          <a:custGeom>
            <a:avLst/>
            <a:gdLst>
              <a:gd name="connsiteX0" fmla="*/ 847857 w 1695714"/>
              <a:gd name="connsiteY0" fmla="*/ 0 h 1695714"/>
              <a:gd name="connsiteX1" fmla="*/ 1695714 w 1695714"/>
              <a:gd name="connsiteY1" fmla="*/ 847857 h 1695714"/>
              <a:gd name="connsiteX2" fmla="*/ 847857 w 1695714"/>
              <a:gd name="connsiteY2" fmla="*/ 1695714 h 1695714"/>
              <a:gd name="connsiteX3" fmla="*/ 0 w 1695714"/>
              <a:gd name="connsiteY3" fmla="*/ 847857 h 1695714"/>
              <a:gd name="connsiteX4" fmla="*/ 847857 w 1695714"/>
              <a:gd name="connsiteY4" fmla="*/ 0 h 16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714" h="1695714">
                <a:moveTo>
                  <a:pt x="847857" y="0"/>
                </a:moveTo>
                <a:cubicBezTo>
                  <a:pt x="1316115" y="0"/>
                  <a:pt x="1695714" y="379599"/>
                  <a:pt x="1695714" y="847857"/>
                </a:cubicBezTo>
                <a:cubicBezTo>
                  <a:pt x="1695714" y="1316115"/>
                  <a:pt x="1316115" y="1695714"/>
                  <a:pt x="847857" y="1695714"/>
                </a:cubicBezTo>
                <a:cubicBezTo>
                  <a:pt x="379599" y="1695714"/>
                  <a:pt x="0" y="1316115"/>
                  <a:pt x="0" y="847857"/>
                </a:cubicBezTo>
                <a:cubicBezTo>
                  <a:pt x="0" y="379599"/>
                  <a:pt x="379599" y="0"/>
                  <a:pt x="847857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 descr="figure3_workflow_methodology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3745" y="3930650"/>
            <a:ext cx="4986655" cy="166243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Models Compared</a:t>
            </a:r>
            <a:endParaRPr lang="zh-CN" altLang="en-US"/>
          </a:p>
        </p:txBody>
      </p:sp>
      <p:sp>
        <p:nvSpPr>
          <p:cNvPr id="55" name="椭圆 54"/>
          <p:cNvSpPr/>
          <p:nvPr>
            <p:custDataLst>
              <p:tags r:id="rId2"/>
            </p:custDataLst>
          </p:nvPr>
        </p:nvSpPr>
        <p:spPr>
          <a:xfrm>
            <a:off x="251612" y="2414269"/>
            <a:ext cx="3517135" cy="3517135"/>
          </a:xfrm>
          <a:prstGeom prst="ellipse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+mj-ea"/>
              <a:ea typeface="+mj-ea"/>
            </a:endParaRPr>
          </a:p>
        </p:txBody>
      </p:sp>
      <p:pic>
        <p:nvPicPr>
          <p:cNvPr id="56" name="图片" descr="/data/temp/ac8a5d2f-5371-11f0-8098-a253de86bd5d.jpgac8a5d2f-5371-11f0-8098-a253de86bd5d"/>
          <p:cNvPicPr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525780" y="2018030"/>
            <a:ext cx="3564000" cy="3564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4574858" y="1682995"/>
            <a:ext cx="1210528" cy="116670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 anchorCtr="0">
            <a:normAutofit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600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en-US" altLang="zh-CN" sz="600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5785386" y="1682995"/>
            <a:ext cx="5835431" cy="7138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zh-CN" altLang="en-US" sz="2700" b="1">
                <a:solidFill>
                  <a:schemeClr val="accent1"/>
                </a:solidFill>
                <a:latin typeface="+mn-ea"/>
                <a:cs typeface="+mn-ea"/>
              </a:rPr>
              <a:t>ML Models Evaluated</a:t>
            </a:r>
            <a:endParaRPr lang="zh-CN" altLang="en-US" sz="27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5785386" y="2420998"/>
            <a:ext cx="5835431" cy="12816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Logistic Regression, Decision Tree, KNN, Naive Bayes, SVM, Random Forest.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4575493" y="4201859"/>
            <a:ext cx="1210528" cy="116670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 anchorCtr="0">
            <a:normAutofit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6000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en-US" altLang="zh-CN" sz="600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5786021" y="4201859"/>
            <a:ext cx="5835431" cy="7138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zh-CN" altLang="en-US" sz="2700" b="1">
                <a:solidFill>
                  <a:schemeClr val="accent1"/>
                </a:solidFill>
                <a:latin typeface="+mn-ea"/>
                <a:cs typeface="+mn-ea"/>
              </a:rPr>
              <a:t>Training Consistency</a:t>
            </a:r>
            <a:endParaRPr lang="zh-CN" altLang="en-US" sz="27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5786021" y="4939862"/>
            <a:ext cx="5835431" cy="12816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35000"/>
              </a:lnSpc>
            </a:pPr>
            <a:r>
              <a: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All models are trained using the same Pima dataset for consistency.</a:t>
            </a:r>
            <a:endParaRPr lang="zh-CN" alt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Performance Comparison</a:t>
            </a:r>
            <a:endParaRPr lang="zh-CN" altLang="en-US"/>
          </a:p>
        </p:txBody>
      </p:sp>
      <p:sp>
        <p:nvSpPr>
          <p:cNvPr id="2" name="Union_#color_$accent1_$accent2-804&amp;11218"/>
          <p:cNvSpPr/>
          <p:nvPr>
            <p:custDataLst>
              <p:tags r:id="rId2"/>
            </p:custDataLst>
          </p:nvPr>
        </p:nvSpPr>
        <p:spPr>
          <a:xfrm>
            <a:off x="1226185" y="1888490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Random Forest achieves the highest AUC (0.823).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“_#color-824&amp;2665"/>
          <p:cNvSpPr/>
          <p:nvPr>
            <p:custDataLst>
              <p:tags r:id="rId3"/>
            </p:custDataLst>
          </p:nvPr>
        </p:nvSpPr>
        <p:spPr>
          <a:xfrm>
            <a:off x="4892675" y="359854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pic>
        <p:nvPicPr>
          <p:cNvPr id="7" name="图片 6" descr="/data/temp/aa3842d7-5371-11f0-b675-e2fc8badf897.jpg@base@tag=imgScale&amp;m=1&amp;w=247&amp;h=247&amp;q=95aa3842d7-5371-11f0-b675-e2fc8badf89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2429" r="8097" b="5668"/>
          <a:stretch>
            <a:fillRect/>
          </a:stretch>
        </p:blipFill>
        <p:spPr>
          <a:xfrm>
            <a:off x="1708785" y="4637405"/>
            <a:ext cx="889000" cy="889000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2826385" y="470344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Highest AUC Achieved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“_#color-824&amp;2668"/>
          <p:cNvSpPr/>
          <p:nvPr>
            <p:custDataLst>
              <p:tags r:id="rId7"/>
            </p:custDataLst>
          </p:nvPr>
        </p:nvSpPr>
        <p:spPr>
          <a:xfrm>
            <a:off x="10060941" y="359854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7994016" y="470344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Performance Visualization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1" name="图片 10" descr="/data/temp/aa38431f-5371-11f0-b675-e2fc8badf897.jpg@base@tag=imgScale&amp;m=1&amp;w=247&amp;h=247&amp;q=95aa38431f-5371-11f0-b675-e2fc8badf89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6908801" y="4638040"/>
            <a:ext cx="888365" cy="888365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 descr="figure5_auc_compariso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8870" y="1888490"/>
            <a:ext cx="3762375" cy="235140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Catalog</a:t>
            </a:r>
            <a:endParaRPr lang="zh-CN" altLang="en-US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5626735" y="1709420"/>
            <a:ext cx="658495" cy="6496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01</a:t>
            </a:r>
            <a:endParaRPr lang="en-US" b="1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7160260" y="1709420"/>
            <a:ext cx="4208780" cy="64960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Presentation Overview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>
            <a:off x="6009640" y="2516505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序号"/>
          <p:cNvSpPr txBox="1"/>
          <p:nvPr>
            <p:custDataLst>
              <p:tags r:id="rId5"/>
            </p:custDataLst>
          </p:nvPr>
        </p:nvSpPr>
        <p:spPr>
          <a:xfrm>
            <a:off x="5626735" y="2614930"/>
            <a:ext cx="658495" cy="6496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02</a:t>
            </a:r>
            <a:endParaRPr lang="en-US" b="1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8" name="项标题"/>
          <p:cNvSpPr txBox="1"/>
          <p:nvPr>
            <p:custDataLst>
              <p:tags r:id="rId6"/>
            </p:custDataLst>
          </p:nvPr>
        </p:nvSpPr>
        <p:spPr>
          <a:xfrm>
            <a:off x="7160260" y="2614930"/>
            <a:ext cx="4208780" cy="64960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Research Background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6009640" y="3422015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序号"/>
          <p:cNvSpPr txBox="1"/>
          <p:nvPr>
            <p:custDataLst>
              <p:tags r:id="rId8"/>
            </p:custDataLst>
          </p:nvPr>
        </p:nvSpPr>
        <p:spPr>
          <a:xfrm>
            <a:off x="5626735" y="3520440"/>
            <a:ext cx="658495" cy="6496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03</a:t>
            </a:r>
            <a:endParaRPr lang="en-US" b="1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13" name="项标题"/>
          <p:cNvSpPr txBox="1"/>
          <p:nvPr>
            <p:custDataLst>
              <p:tags r:id="rId9"/>
            </p:custDataLst>
          </p:nvPr>
        </p:nvSpPr>
        <p:spPr>
          <a:xfrm>
            <a:off x="7160260" y="3520440"/>
            <a:ext cx="4208780" cy="64960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Research Objectives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0"/>
            </p:custDataLst>
          </p:nvPr>
        </p:nvCxnSpPr>
        <p:spPr>
          <a:xfrm>
            <a:off x="6009640" y="4327525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序号"/>
          <p:cNvSpPr txBox="1"/>
          <p:nvPr>
            <p:custDataLst>
              <p:tags r:id="rId11"/>
            </p:custDataLst>
          </p:nvPr>
        </p:nvSpPr>
        <p:spPr>
          <a:xfrm>
            <a:off x="5626735" y="4425950"/>
            <a:ext cx="658495" cy="6496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b="1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04</a:t>
            </a:r>
            <a:endParaRPr lang="en-US" b="1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18" name="项标题"/>
          <p:cNvSpPr txBox="1"/>
          <p:nvPr>
            <p:custDataLst>
              <p:tags r:id="rId12"/>
            </p:custDataLst>
          </p:nvPr>
        </p:nvSpPr>
        <p:spPr>
          <a:xfrm>
            <a:off x="7160260" y="4425950"/>
            <a:ext cx="4208780" cy="64960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+mj-ea"/>
                <a:ea typeface="+mj-ea"/>
                <a:cs typeface="汉仪楷体简" panose="02010600000101010101" charset="-128"/>
              </a:rPr>
              <a:t>Methodology and Results</a:t>
            </a:r>
            <a:endParaRPr lang="zh-CN" altLang="en-US" sz="2000" b="1" spc="300" dirty="0">
              <a:solidFill>
                <a:schemeClr val="tx1"/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13"/>
            </p:custDataLst>
          </p:nvPr>
        </p:nvCxnSpPr>
        <p:spPr>
          <a:xfrm>
            <a:off x="6009640" y="5233035"/>
            <a:ext cx="53594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27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8330"/>
            <a:ext cx="5190490" cy="763270"/>
          </a:xfrm>
        </p:spPr>
        <p:txBody>
          <a:bodyPr/>
          <a:lstStyle/>
          <a:p>
            <a:r>
              <a:rPr lang="zh-CN" altLang="en-US"/>
              <a:t>Feature Importance</a:t>
            </a:r>
            <a:endParaRPr lang="zh-CN" altLang="en-US"/>
          </a:p>
        </p:txBody>
      </p:sp>
      <p:sp>
        <p:nvSpPr>
          <p:cNvPr id="6" name="边界"/>
          <p:cNvSpPr/>
          <p:nvPr>
            <p:custDataLst>
              <p:tags r:id="rId2"/>
            </p:custDataLst>
          </p:nvPr>
        </p:nvSpPr>
        <p:spPr>
          <a:xfrm>
            <a:off x="598491" y="1667367"/>
            <a:ext cx="5191421" cy="458089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正文"/>
          <p:cNvSpPr txBox="1"/>
          <p:nvPr>
            <p:custDataLst>
              <p:tags r:id="rId3"/>
            </p:custDataLst>
          </p:nvPr>
        </p:nvSpPr>
        <p:spPr>
          <a:xfrm>
            <a:off x="606122" y="3037882"/>
            <a:ext cx="5192057" cy="10003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just" fontAlgn="auto">
              <a:lnSpc>
                <a:spcPct val="140000"/>
              </a:lnSpc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Glucose has the highest SHAP value, indicating strong predictive power.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21" name="标题"/>
          <p:cNvSpPr txBox="1"/>
          <p:nvPr>
            <p:custDataLst>
              <p:tags r:id="rId4"/>
            </p:custDataLst>
          </p:nvPr>
        </p:nvSpPr>
        <p:spPr>
          <a:xfrm>
            <a:off x="606758" y="2602878"/>
            <a:ext cx="5192057" cy="4102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SHAP Value Analysis</a:t>
            </a:r>
            <a:endParaRPr lang="zh-CN" altLang="en-US" sz="23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3" name="圆角矩形 2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607394" y="1908399"/>
            <a:ext cx="613075" cy="613075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400" b="1">
                <a:latin typeface="+mn-ea"/>
                <a:cs typeface="微软雅黑" panose="020B0503020204020204" charset="-122"/>
                <a:sym typeface="+mn-ea"/>
              </a:rPr>
              <a:t>01</a:t>
            </a:r>
            <a:endParaRPr lang="en-US" altLang="zh-CN" sz="2400" b="1"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正文"/>
          <p:cNvSpPr txBox="1"/>
          <p:nvPr>
            <p:custDataLst>
              <p:tags r:id="rId6"/>
            </p:custDataLst>
          </p:nvPr>
        </p:nvSpPr>
        <p:spPr>
          <a:xfrm>
            <a:off x="606122" y="5248513"/>
            <a:ext cx="5192057" cy="10003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just" fontAlgn="auto">
              <a:lnSpc>
                <a:spcPct val="140000"/>
              </a:lnSpc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单击此处输入你的正文，文字是您思想的提炼，为了最终演示发布的良好效果，请言简的阐述观点。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22" name="标题"/>
          <p:cNvSpPr txBox="1"/>
          <p:nvPr>
            <p:custDataLst>
              <p:tags r:id="rId7"/>
            </p:custDataLst>
          </p:nvPr>
        </p:nvSpPr>
        <p:spPr>
          <a:xfrm>
            <a:off x="606758" y="4813509"/>
            <a:ext cx="5192057" cy="4102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Feature Impact Ranking</a:t>
            </a:r>
            <a:endParaRPr lang="zh-CN" altLang="en-US" sz="23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23" name="圆角矩形 2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07394" y="4119030"/>
            <a:ext cx="613075" cy="613075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400" b="1">
                <a:latin typeface="+mn-ea"/>
                <a:cs typeface="微软雅黑" panose="020B0503020204020204" charset="-122"/>
                <a:sym typeface="+mn-ea"/>
              </a:rPr>
              <a:t>02</a:t>
            </a:r>
            <a:endParaRPr lang="en-US" altLang="zh-CN" sz="2400" b="1">
              <a:latin typeface="+mn-ea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figure6_shap_feature_importanc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6555" y="2251075"/>
            <a:ext cx="4795520" cy="29972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Missing Data Robustness</a:t>
            </a:r>
            <a:endParaRPr lang="zh-CN" altLang="en-US"/>
          </a:p>
        </p:txBody>
      </p:sp>
      <p:pic>
        <p:nvPicPr>
          <p:cNvPr id="16" name="图片 15" descr="/data/temp/a9ad0716-5371-11f0-8098-a253de86bd5d.jpg@base@tag=imgScale&amp;m=1&amp;w=729&amp;h=779&amp;q=95a9ad0716-5371-11f0-8098-a253de86bd5d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3169" r="3169"/>
          <a:stretch>
            <a:fillRect/>
          </a:stretch>
        </p:blipFill>
        <p:spPr>
          <a:xfrm>
            <a:off x="2274927" y="1799464"/>
            <a:ext cx="2627340" cy="2805145"/>
          </a:xfrm>
          <a:custGeom>
            <a:avLst/>
            <a:gdLst>
              <a:gd name="connsiteX0" fmla="*/ 1313698 w 2627403"/>
              <a:gd name="connsiteY0" fmla="*/ 0 h 2805212"/>
              <a:gd name="connsiteX1" fmla="*/ 1393218 w 2627403"/>
              <a:gd name="connsiteY1" fmla="*/ 19125 h 2805212"/>
              <a:gd name="connsiteX2" fmla="*/ 2529110 w 2627403"/>
              <a:gd name="connsiteY2" fmla="*/ 587071 h 2805212"/>
              <a:gd name="connsiteX3" fmla="*/ 2627403 w 2627403"/>
              <a:gd name="connsiteY3" fmla="*/ 746105 h 2805212"/>
              <a:gd name="connsiteX4" fmla="*/ 2627403 w 2627403"/>
              <a:gd name="connsiteY4" fmla="*/ 2059094 h 2805212"/>
              <a:gd name="connsiteX5" fmla="*/ 2529117 w 2627403"/>
              <a:gd name="connsiteY5" fmla="*/ 2218139 h 2805212"/>
              <a:gd name="connsiteX6" fmla="*/ 1393225 w 2627403"/>
              <a:gd name="connsiteY6" fmla="*/ 2786085 h 2805212"/>
              <a:gd name="connsiteX7" fmla="*/ 1234185 w 2627403"/>
              <a:gd name="connsiteY7" fmla="*/ 2786089 h 2805212"/>
              <a:gd name="connsiteX8" fmla="*/ 98293 w 2627403"/>
              <a:gd name="connsiteY8" fmla="*/ 2218143 h 2805212"/>
              <a:gd name="connsiteX9" fmla="*/ 0 w 2627403"/>
              <a:gd name="connsiteY9" fmla="*/ 2059109 h 2805212"/>
              <a:gd name="connsiteX10" fmla="*/ 0 w 2627403"/>
              <a:gd name="connsiteY10" fmla="*/ 746120 h 2805212"/>
              <a:gd name="connsiteX11" fmla="*/ 98286 w 2627403"/>
              <a:gd name="connsiteY11" fmla="*/ 587075 h 2805212"/>
              <a:gd name="connsiteX12" fmla="*/ 1234178 w 2627403"/>
              <a:gd name="connsiteY12" fmla="*/ 19129 h 2805212"/>
              <a:gd name="connsiteX13" fmla="*/ 1313698 w 2627403"/>
              <a:gd name="connsiteY13" fmla="*/ 0 h 28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7403" h="2805212">
                <a:moveTo>
                  <a:pt x="1313698" y="0"/>
                </a:moveTo>
                <a:cubicBezTo>
                  <a:pt x="1340707" y="-1"/>
                  <a:pt x="1367716" y="6374"/>
                  <a:pt x="1393218" y="19125"/>
                </a:cubicBezTo>
                <a:cubicBezTo>
                  <a:pt x="1444222" y="44627"/>
                  <a:pt x="2467209" y="556120"/>
                  <a:pt x="2529110" y="587071"/>
                </a:cubicBezTo>
                <a:cubicBezTo>
                  <a:pt x="2591012" y="618021"/>
                  <a:pt x="2627404" y="676896"/>
                  <a:pt x="2627403" y="746105"/>
                </a:cubicBezTo>
                <a:lnTo>
                  <a:pt x="2627403" y="2059094"/>
                </a:lnTo>
                <a:cubicBezTo>
                  <a:pt x="2627404" y="2128301"/>
                  <a:pt x="2591020" y="2187187"/>
                  <a:pt x="2529117" y="2218139"/>
                </a:cubicBezTo>
                <a:cubicBezTo>
                  <a:pt x="2467217" y="2249089"/>
                  <a:pt x="1444230" y="2760582"/>
                  <a:pt x="1393225" y="2786085"/>
                </a:cubicBezTo>
                <a:cubicBezTo>
                  <a:pt x="1342222" y="2811586"/>
                  <a:pt x="1285190" y="2811590"/>
                  <a:pt x="1234185" y="2786089"/>
                </a:cubicBezTo>
                <a:cubicBezTo>
                  <a:pt x="1183181" y="2760586"/>
                  <a:pt x="160195" y="2249092"/>
                  <a:pt x="98293" y="2218143"/>
                </a:cubicBezTo>
                <a:cubicBezTo>
                  <a:pt x="36393" y="2187191"/>
                  <a:pt x="1" y="2128316"/>
                  <a:pt x="0" y="2059109"/>
                </a:cubicBezTo>
                <a:cubicBezTo>
                  <a:pt x="1" y="1989900"/>
                  <a:pt x="1" y="815327"/>
                  <a:pt x="0" y="746120"/>
                </a:cubicBezTo>
                <a:cubicBezTo>
                  <a:pt x="1" y="676911"/>
                  <a:pt x="36386" y="618025"/>
                  <a:pt x="98286" y="587075"/>
                </a:cubicBezTo>
                <a:cubicBezTo>
                  <a:pt x="160188" y="556123"/>
                  <a:pt x="1183174" y="44630"/>
                  <a:pt x="1234178" y="19129"/>
                </a:cubicBezTo>
                <a:cubicBezTo>
                  <a:pt x="1259681" y="6378"/>
                  <a:pt x="1286689" y="1"/>
                  <a:pt x="1313698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506596" y="5331885"/>
            <a:ext cx="4162325" cy="1104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LR is more stable across missing data levels than DT.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085702" y="4831517"/>
            <a:ext cx="3004748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cs typeface="+mn-ea"/>
              </a:rPr>
              <a:t>LR vs DT Stability</a:t>
            </a:r>
            <a:endParaRPr lang="zh-CN" altLang="en-US" sz="20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6938887" y="5781477"/>
            <a:ext cx="3004748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Robustness Evaluation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" name="图片 1" descr="figure7_auc_vs_missing_rat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6315" y="1991360"/>
            <a:ext cx="4729480" cy="29559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45"/>
            <a:ext cx="7201535" cy="720090"/>
          </a:xfrm>
        </p:spPr>
        <p:txBody>
          <a:bodyPr/>
          <a:lstStyle/>
          <a:p>
            <a:r>
              <a:rPr lang="zh-CN" altLang="en-US"/>
              <a:t>Computational Efficiency</a:t>
            </a:r>
            <a:endParaRPr lang="zh-CN" altLang="en-US"/>
          </a:p>
        </p:txBody>
      </p:sp>
      <p:sp>
        <p:nvSpPr>
          <p:cNvPr id="2" name="边界2"/>
          <p:cNvSpPr/>
          <p:nvPr>
            <p:custDataLst>
              <p:tags r:id="rId2"/>
            </p:custDataLst>
          </p:nvPr>
        </p:nvSpPr>
        <p:spPr>
          <a:xfrm>
            <a:off x="700079" y="1676747"/>
            <a:ext cx="5184158" cy="4574481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1588556" y="2158773"/>
            <a:ext cx="4291871" cy="1112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Naive Bayes is the fastest; RF uses the most memory.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1587921" y="1676747"/>
            <a:ext cx="4292506" cy="46170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+mn-ea"/>
              </a:rPr>
              <a:t>Naive Bayes Speed</a:t>
            </a:r>
            <a:endParaRPr lang="zh-CN" altLang="en-US" sz="2100" b="1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688648" y="1676112"/>
            <a:ext cx="603777" cy="603777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01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596812" y="3884285"/>
            <a:ext cx="4292506" cy="46170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+mn-ea"/>
              </a:rPr>
              <a:t>Resource Usage Comparison</a:t>
            </a:r>
            <a:endParaRPr lang="zh-CN" altLang="en-US" sz="2100" b="1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96904" y="3884285"/>
            <a:ext cx="603777" cy="603777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02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3" name="图片 2" descr="figure8_time_memory_efficiency (1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6160" y="2159000"/>
            <a:ext cx="5072380" cy="317055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Clinical Validation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4" name="图片 3" descr="/data/temp/ad718a6a-5371-11f0-98fd-da2e1172a9dd.jpg@base@tag=imgScale&amp;m=1&amp;w=1399&amp;h=817&amp;q=95ad718a6a-5371-11f0-98fd-da2e1172a9dd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6182" b="6182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Interpretability and Simplicity</a:t>
            </a:r>
            <a:endParaRPr lang="zh-CN" altLang="en-US" sz="19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LR scores highest in interpretability and simplicity.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671771" y="5540039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900" b="1" dirty="0">
                <a:solidFill>
                  <a:srgbClr val="FFFFFF"/>
                </a:solidFill>
                <a:latin typeface="+mn-ea"/>
                <a:cs typeface="+mn-ea"/>
              </a:rPr>
              <a:t>Clinical Validation Results</a:t>
            </a:r>
            <a:endParaRPr lang="zh-CN" altLang="en-US" sz="19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3" name="图片 2" descr="figure9_radar_doctor_satisfacti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2285" y="1416050"/>
            <a:ext cx="3811270" cy="381127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8330"/>
            <a:ext cx="5181600" cy="763270"/>
          </a:xfrm>
        </p:spPr>
        <p:txBody>
          <a:bodyPr/>
          <a:lstStyle/>
          <a:p>
            <a:r>
              <a:rPr lang="zh-CN" altLang="en-US"/>
              <a:t>Model Recommendation</a:t>
            </a:r>
            <a:endParaRPr lang="zh-CN" altLang="en-US"/>
          </a:p>
        </p:txBody>
      </p:sp>
      <p:sp>
        <p:nvSpPr>
          <p:cNvPr id="9" name="对话框-1"/>
          <p:cNvSpPr/>
          <p:nvPr>
            <p:custDataLst>
              <p:tags r:id="rId2"/>
            </p:custDataLst>
          </p:nvPr>
        </p:nvSpPr>
        <p:spPr>
          <a:xfrm>
            <a:off x="1649412" y="1688782"/>
            <a:ext cx="4137660" cy="1631950"/>
          </a:xfrm>
          <a:prstGeom prst="roundRect">
            <a:avLst/>
          </a:prstGeom>
          <a:gradFill flip="none" rotWithShape="1">
            <a:gsLst>
              <a:gs pos="1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1000000" scaled="1"/>
            <a:tileRect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381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图形-1"/>
          <p:cNvSpPr/>
          <p:nvPr>
            <p:custDataLst>
              <p:tags r:id="rId3"/>
            </p:custDataLst>
          </p:nvPr>
        </p:nvSpPr>
        <p:spPr>
          <a:xfrm>
            <a:off x="2104707" y="1944052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2833052" y="2293937"/>
            <a:ext cx="2656840" cy="58928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Use Logistic Regression in low-resource clinics.</a:t>
            </a:r>
            <a:endParaRPr lang="zh-CN" altLang="en-US" sz="120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2833052" y="192119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FFFFFF"/>
                </a:solidFill>
                <a:latin typeface="+mn-ea"/>
                <a:cs typeface="+mn-ea"/>
              </a:rPr>
              <a:t>Low-Resource Clinic Model</a:t>
            </a:r>
            <a:endParaRPr lang="zh-CN" altLang="en-US" sz="14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 useBgFill="1">
        <p:nvSpPr>
          <p:cNvPr id="14" name="对话框--3"/>
          <p:cNvSpPr/>
          <p:nvPr>
            <p:custDataLst>
              <p:tags r:id="rId6"/>
            </p:custDataLst>
          </p:nvPr>
        </p:nvSpPr>
        <p:spPr>
          <a:xfrm>
            <a:off x="611822" y="3160077"/>
            <a:ext cx="4137660" cy="1631950"/>
          </a:xfrm>
          <a:prstGeom prst="roundRect">
            <a:avLst/>
          </a:prstGeom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" rotWithShape="0">
              <a:schemeClr val="accent1">
                <a:alpha val="20067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p>
            <a:endParaRPr lang="zh-CN" altLang="en-US"/>
          </a:p>
        </p:txBody>
      </p:sp>
      <p:sp>
        <p:nvSpPr>
          <p:cNvPr id="5" name="对话框-3"/>
          <p:cNvSpPr/>
          <p:nvPr>
            <p:custDataLst>
              <p:tags r:id="rId7"/>
            </p:custDataLst>
          </p:nvPr>
        </p:nvSpPr>
        <p:spPr>
          <a:xfrm>
            <a:off x="611822" y="3161347"/>
            <a:ext cx="4137660" cy="1630045"/>
          </a:xfrm>
          <a:prstGeom prst="roundRect">
            <a:avLst/>
          </a:prstGeom>
          <a:solidFill>
            <a:srgbClr val="FFFFFF">
              <a:alpha val="30000"/>
            </a:srgbClr>
          </a:solidFill>
          <a:ln w="3175" cap="flat" cmpd="sng" algn="ctr">
            <a:solidFill>
              <a:schemeClr val="accent1">
                <a:lumMod val="100000"/>
                <a:alpha val="2006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p>
            <a:endParaRPr lang="zh-CN" altLang="en-US"/>
          </a:p>
        </p:txBody>
      </p:sp>
      <p:sp>
        <p:nvSpPr>
          <p:cNvPr id="18" name="图形-3"/>
          <p:cNvSpPr/>
          <p:nvPr>
            <p:custDataLst>
              <p:tags r:id="rId8"/>
            </p:custDataLst>
          </p:nvPr>
        </p:nvSpPr>
        <p:spPr>
          <a:xfrm>
            <a:off x="903287" y="3409632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1561782" y="3853497"/>
            <a:ext cx="2656840" cy="58928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p>
            <a:pPr lvl="0"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Use Random Forest if resources permit.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1561782" y="3454717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Resourceful Setting Model</a:t>
            </a:r>
            <a:endParaRPr lang="zh-CN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对话框-2"/>
          <p:cNvSpPr/>
          <p:nvPr>
            <p:custDataLst>
              <p:tags r:id="rId11"/>
            </p:custDataLst>
          </p:nvPr>
        </p:nvSpPr>
        <p:spPr>
          <a:xfrm rot="10800000">
            <a:off x="1649412" y="4631372"/>
            <a:ext cx="4137660" cy="1631950"/>
          </a:xfrm>
          <a:prstGeom prst="roundRect">
            <a:avLst/>
          </a:prstGeom>
          <a:gradFill flip="none" rotWithShape="1">
            <a:gsLst>
              <a:gs pos="1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381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" name="图形-2"/>
          <p:cNvSpPr/>
          <p:nvPr>
            <p:custDataLst>
              <p:tags r:id="rId12"/>
            </p:custDataLst>
          </p:nvPr>
        </p:nvSpPr>
        <p:spPr>
          <a:xfrm>
            <a:off x="2104707" y="4856797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2833052" y="4912677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FFFFFF"/>
                </a:solidFill>
                <a:latin typeface="+mn-ea"/>
                <a:cs typeface="+mn-ea"/>
              </a:rPr>
              <a:t>Recommendation Flowchart</a:t>
            </a:r>
            <a:endParaRPr lang="zh-CN" altLang="en-US" sz="1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3" name="图片 2" descr="figure10_model_recommendation_flowchart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4910" y="3669665"/>
            <a:ext cx="4149090" cy="259334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Video link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210945" y="1758950"/>
            <a:ext cx="4064000" cy="9144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algn="r">
              <a:lnSpc>
                <a:spcPct val="100000"/>
              </a:lnSpc>
            </a:pP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097280"/>
            <a:ext cx="4064000" cy="4572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80000"/>
          </a:bodyPr>
          <a:p>
            <a:pPr algn="r">
              <a:lnSpc>
                <a:spcPct val="100000"/>
              </a:lnSpc>
            </a:pPr>
            <a:r>
              <a:rPr lang="en-US" altLang="zh-CN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汉仪楷体简" panose="02010600000101010101" charset="-128"/>
              </a:rPr>
              <a:t>https://youtu.be/qGbj8_p9ICo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78530" y="1656664"/>
            <a:ext cx="10515000" cy="1800000"/>
          </a:xfrm>
        </p:spPr>
        <p:txBody>
          <a:bodyPr/>
          <a:lstStyle/>
          <a:p>
            <a:r>
              <a:rPr lang="zh-CN" altLang="en-US"/>
              <a:t>Thanks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748530" y="3782695"/>
            <a:ext cx="3174365" cy="2014855"/>
          </a:xfrm>
        </p:spPr>
        <p:txBody>
          <a:bodyPr>
            <a:normAutofit/>
          </a:bodyPr>
          <a:lstStyle/>
          <a:p>
            <a:r>
              <a:rPr lang="zh-CN" altLang="en-US"/>
              <a:t>Reporter: </a:t>
            </a:r>
            <a:r>
              <a:rPr lang="en-US" altLang="zh-CN"/>
              <a:t>Zhang Yibo</a:t>
            </a:r>
            <a:endParaRPr lang="en-US" altLang="zh-CN"/>
          </a:p>
          <a:p>
            <a:r>
              <a:rPr lang="en-US" altLang="zh-CN" dirty="0">
                <a:sym typeface="+mn-ea"/>
              </a:rPr>
              <a:t>MCS241044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586345" y="4088765"/>
            <a:ext cx="4064000" cy="9144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algn="r">
              <a:lnSpc>
                <a:spcPct val="100000"/>
              </a:lnSpc>
            </a:pP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汉仪楷体简" panose="02010600000101010101" charset="-128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2802714"/>
            <a:ext cx="9144000" cy="823624"/>
          </a:xfrm>
        </p:spPr>
        <p:txBody>
          <a:bodyPr>
            <a:normAutofit/>
          </a:bodyPr>
          <a:lstStyle/>
          <a:p>
            <a:r>
              <a:rPr lang="zh-CN" altLang="en-US" dirty="0"/>
              <a:t>Presentation Overview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1714" y="1577285"/>
            <a:ext cx="9144000" cy="1224000"/>
          </a:xfrm>
        </p:spPr>
        <p:txBody>
          <a:bodyPr/>
          <a:lstStyle/>
          <a:p>
            <a:r>
              <a:rPr lang="zh-CN" altLang="en-US" dirty="0"/>
              <a:t>01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4" name="图片 3" descr="/data/temp/a7d9eaa8-5371-11f0-b2ba-e22231cef3b4.jpg@base@tag=imgScale&amp;m=1&amp;w=1399&amp;h=817&amp;q=95a7d9eaa8-5371-11f0-b2ba-e22231cef3b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859" r="1859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Introduction to Diabetes Screening</a:t>
            </a:r>
            <a:endParaRPr lang="zh-CN" altLang="en-US" sz="17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Overview of the importance and potential of ML models in early diabetes detection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>
            <a:off x="6909261" y="4536104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 dirty="0">
                <a:solidFill>
                  <a:srgbClr val="FFFFFF"/>
                </a:solidFill>
                <a:latin typeface="+mn-ea"/>
                <a:cs typeface="+mn-ea"/>
              </a:rPr>
              <a:t>Research Objectives</a:t>
            </a:r>
            <a:endParaRPr lang="zh-CN" altLang="en-US" sz="17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6905450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+mn-ea"/>
                <a:cs typeface="+mn-ea"/>
              </a:rPr>
              <a:t>Evaluating ML models, testing in low-resource settings, and recommending solutions</a:t>
            </a:r>
            <a:endParaRPr lang="zh-CN" altLang="en-US" sz="140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2" name="图片 21" descr="/data/temp/a7d9ead0-5371-11f0-b2ba-e22231cef3b4.jpg@base@tag=imgScale&amp;m=1&amp;w=1399&amp;h=817&amp;q=95a7d9ead0-5371-11f0-b2ba-e22231cef3b4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t="6182" b="6182"/>
          <a:stretch>
            <a:fillRect/>
          </a:stretch>
        </p:blipFill>
        <p:spPr>
          <a:xfrm>
            <a:off x="6455791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</p:spTree>
    <p:custDataLst>
      <p:tags r:id="rId1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data/temp/a7e24b0b-5371-11f0-98fd-da2e1172a9dd.jpg@base@tag=imgScale&amp;m=1&amp;w=1519&amp;h=1904&amp;q=95a7e24b0b-5371-11f0-98fd-da2e1172a9dd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0093" r="10093"/>
          <a:stretch>
            <a:fillRect/>
          </a:stretch>
        </p:blipFill>
        <p:spPr>
          <a:xfrm>
            <a:off x="6718300" y="0"/>
            <a:ext cx="5473700" cy="6858000"/>
          </a:xfrm>
          <a:custGeom>
            <a:avLst/>
            <a:gdLst>
              <a:gd name="connsiteX0" fmla="*/ 1714500 w 5473700"/>
              <a:gd name="connsiteY0" fmla="*/ 0 h 6858000"/>
              <a:gd name="connsiteX1" fmla="*/ 5473700 w 5473700"/>
              <a:gd name="connsiteY1" fmla="*/ 0 h 6858000"/>
              <a:gd name="connsiteX2" fmla="*/ 5473700 w 5473700"/>
              <a:gd name="connsiteY2" fmla="*/ 6858000 h 6858000"/>
              <a:gd name="connsiteX3" fmla="*/ 0 w 5473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6858000">
                <a:moveTo>
                  <a:pt x="1714500" y="0"/>
                </a:moveTo>
                <a:lnTo>
                  <a:pt x="5473700" y="0"/>
                </a:lnTo>
                <a:lnTo>
                  <a:pt x="5473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边界2"/>
          <p:cNvSpPr/>
          <p:nvPr>
            <p:custDataLst>
              <p:tags r:id="rId3"/>
            </p:custDataLst>
          </p:nvPr>
        </p:nvSpPr>
        <p:spPr>
          <a:xfrm>
            <a:off x="700079" y="1676747"/>
            <a:ext cx="5184158" cy="4574481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588556" y="2158773"/>
            <a:ext cx="4291871" cy="1112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Review of literature, dataset, methodology workflow, and comparison of ML models' performance</a:t>
            </a:r>
            <a:endParaRPr lang="zh-CN" altLang="en-US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1587921" y="1676747"/>
            <a:ext cx="4292506" cy="46170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+mn-ea"/>
              </a:rPr>
              <a:t>Methodology and Findings</a:t>
            </a:r>
            <a:endParaRPr lang="zh-CN" altLang="en-US" sz="2100" b="1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688648" y="1676112"/>
            <a:ext cx="603777" cy="603777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01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1596812" y="4366311"/>
            <a:ext cx="4291871" cy="1112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Summarizing the framework's effectiveness and its contributions to the field</a:t>
            </a:r>
            <a:endParaRPr lang="zh-CN" altLang="en-US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1596812" y="3884285"/>
            <a:ext cx="4292506" cy="46170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chemeClr val="tx1"/>
                </a:solidFill>
                <a:latin typeface="+mn-ea"/>
                <a:cs typeface="+mn-ea"/>
              </a:rPr>
              <a:t>Conclusion and Contributions</a:t>
            </a:r>
            <a:endParaRPr lang="zh-CN" altLang="en-US" sz="2100" b="1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696904" y="3884285"/>
            <a:ext cx="603777" cy="603777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02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2802714"/>
            <a:ext cx="9144000" cy="823624"/>
          </a:xfrm>
        </p:spPr>
        <p:txBody>
          <a:bodyPr>
            <a:normAutofit/>
          </a:bodyPr>
          <a:lstStyle/>
          <a:p>
            <a:r>
              <a:rPr lang="zh-CN" altLang="en-US" dirty="0"/>
              <a:t>Research Background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1714" y="1577285"/>
            <a:ext cx="9144000" cy="1224000"/>
          </a:xfrm>
        </p:spPr>
        <p:txBody>
          <a:bodyPr/>
          <a:lstStyle/>
          <a:p>
            <a:r>
              <a:rPr lang="zh-CN" altLang="en-US" dirty="0"/>
              <a:t>02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11505" y="1412240"/>
            <a:ext cx="3378835" cy="13931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0000"/>
          </a:bodyPr>
          <a:lstStyle>
            <a:lvl1pPr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indent="0" algn="l">
              <a:lnSpc>
                <a:spcPct val="110000"/>
              </a:lnSpc>
            </a:pPr>
            <a:r>
              <a:rPr lang="zh-CN" altLang="en-US" sz="3600" spc="0" dirty="0">
                <a:solidFill>
                  <a:schemeClr val="accent1"/>
                </a:solidFill>
                <a:uFillTx/>
              </a:rPr>
              <a:t>Global Diabetes Trend</a:t>
            </a:r>
            <a:endParaRPr lang="zh-CN" altLang="en-US" sz="3600" spc="0" dirty="0">
              <a:solidFill>
                <a:schemeClr val="accent1"/>
              </a:solidFill>
              <a:uFillTx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4569228" y="3799535"/>
            <a:ext cx="3259906" cy="2204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9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Figure 1 shows the upward trend of global diabetes cases.</a:t>
            </a:r>
            <a:endParaRPr lang="zh-CN" altLang="en-US" sz="19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569228" y="3325125"/>
            <a:ext cx="3259906" cy="433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1400" b="1">
                <a:solidFill>
                  <a:schemeClr val="accent1"/>
                </a:solidFill>
                <a:latin typeface="+mn-ea"/>
                <a:cs typeface="+mn-ea"/>
              </a:rPr>
              <a:t>Increasing Diabetes Prevalence</a:t>
            </a:r>
            <a:endParaRPr lang="zh-CN" altLang="en-US" sz="1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7" name="图片 6" descr="/data/temp/a80ef7ec-5371-11f0-98fd-da2e1172a9dd.jpg@base@tag=imgScale&amp;m=1&amp;w=905&amp;h=485&amp;q=95a80ef7ec-5371-11f0-98fd-da2e1172a9d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2894"/>
          <a:stretch>
            <a:fillRect/>
          </a:stretch>
        </p:blipFill>
        <p:spPr>
          <a:xfrm>
            <a:off x="8321326" y="1412875"/>
            <a:ext cx="3261176" cy="1748397"/>
          </a:xfrm>
          <a:custGeom>
            <a:avLst/>
            <a:gdLst>
              <a:gd name="connsiteX0" fmla="*/ 0 w 1856936"/>
              <a:gd name="connsiteY0" fmla="*/ 0 h 1303264"/>
              <a:gd name="connsiteX1" fmla="*/ 1856936 w 1856936"/>
              <a:gd name="connsiteY1" fmla="*/ 0 h 1303264"/>
              <a:gd name="connsiteX2" fmla="*/ 1856936 w 1856936"/>
              <a:gd name="connsiteY2" fmla="*/ 1303264 h 1303264"/>
              <a:gd name="connsiteX3" fmla="*/ 0 w 1856936"/>
              <a:gd name="connsiteY3" fmla="*/ 1303264 h 130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6" h="1303264">
                <a:moveTo>
                  <a:pt x="0" y="0"/>
                </a:moveTo>
                <a:lnTo>
                  <a:pt x="1856936" y="0"/>
                </a:lnTo>
                <a:lnTo>
                  <a:pt x="1856936" y="1303264"/>
                </a:lnTo>
                <a:lnTo>
                  <a:pt x="0" y="1303264"/>
                </a:lnTo>
                <a:close/>
              </a:path>
            </a:pathLst>
          </a:custGeom>
          <a:solidFill>
            <a:schemeClr val="accent1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8321326" y="3799535"/>
            <a:ext cx="3259906" cy="2204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9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The trend indicates a growing burden on healthcare systems.</a:t>
            </a:r>
            <a:endParaRPr lang="zh-CN" altLang="en-US" sz="19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321326" y="3325125"/>
            <a:ext cx="3259906" cy="4337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1400" b="1">
                <a:solidFill>
                  <a:schemeClr val="accent1"/>
                </a:solidFill>
                <a:latin typeface="+mn-ea"/>
                <a:cs typeface="+mn-ea"/>
              </a:rPr>
              <a:t>Public Health Concern</a:t>
            </a:r>
            <a:endParaRPr lang="zh-CN" altLang="en-US" sz="1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5" name="图片 4"/>
          <p:cNvPicPr/>
          <p:nvPr/>
        </p:nvPicPr>
        <p:blipFill>
          <a:blip r:embed="rId8"/>
          <a:stretch>
            <a:fillRect/>
          </a:stretch>
        </p:blipFill>
        <p:spPr>
          <a:xfrm>
            <a:off x="4691380" y="1172210"/>
            <a:ext cx="2632075" cy="19888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608330"/>
            <a:ext cx="7496810" cy="763270"/>
          </a:xfrm>
        </p:spPr>
        <p:txBody>
          <a:bodyPr/>
          <a:lstStyle/>
          <a:p>
            <a:r>
              <a:rPr lang="zh-CN" altLang="en-US"/>
              <a:t>Research Problem</a:t>
            </a:r>
            <a:endParaRPr lang="zh-CN" altLang="en-US"/>
          </a:p>
        </p:txBody>
      </p:sp>
      <p:pic>
        <p:nvPicPr>
          <p:cNvPr id="22" name="图片 21" descr="/data/temp/a705d361-5371-11f0-9696-422f3d2affde.jpg@base@tag=imgScale&amp;m=1&amp;w=1572&amp;h=1899&amp;q=95a705d361-5371-11f0-9696-422f3d2affd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5287" r="5223"/>
          <a:stretch>
            <a:fillRect/>
          </a:stretch>
        </p:blipFill>
        <p:spPr>
          <a:xfrm>
            <a:off x="6517640" y="9525"/>
            <a:ext cx="5663561" cy="683999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94" h="10777">
                <a:moveTo>
                  <a:pt x="6575" y="5764"/>
                </a:moveTo>
                <a:cubicBezTo>
                  <a:pt x="6666" y="5764"/>
                  <a:pt x="6756" y="5799"/>
                  <a:pt x="6826" y="5868"/>
                </a:cubicBezTo>
                <a:lnTo>
                  <a:pt x="8894" y="7937"/>
                </a:lnTo>
                <a:lnTo>
                  <a:pt x="8894" y="9625"/>
                </a:lnTo>
                <a:lnTo>
                  <a:pt x="7742" y="10777"/>
                </a:lnTo>
                <a:lnTo>
                  <a:pt x="4807" y="10777"/>
                </a:lnTo>
                <a:lnTo>
                  <a:pt x="3362" y="9332"/>
                </a:lnTo>
                <a:cubicBezTo>
                  <a:pt x="3223" y="9193"/>
                  <a:pt x="3223" y="8969"/>
                  <a:pt x="3362" y="8830"/>
                </a:cubicBezTo>
                <a:lnTo>
                  <a:pt x="6324" y="5868"/>
                </a:lnTo>
                <a:cubicBezTo>
                  <a:pt x="6393" y="5799"/>
                  <a:pt x="6484" y="5764"/>
                  <a:pt x="6575" y="5764"/>
                </a:cubicBezTo>
                <a:close/>
                <a:moveTo>
                  <a:pt x="8894" y="3298"/>
                </a:moveTo>
                <a:lnTo>
                  <a:pt x="8894" y="7694"/>
                </a:lnTo>
                <a:lnTo>
                  <a:pt x="6947" y="5747"/>
                </a:lnTo>
                <a:cubicBezTo>
                  <a:pt x="6808" y="5609"/>
                  <a:pt x="6808" y="5384"/>
                  <a:pt x="6947" y="5246"/>
                </a:cubicBezTo>
                <a:lnTo>
                  <a:pt x="8894" y="3298"/>
                </a:lnTo>
                <a:close/>
                <a:moveTo>
                  <a:pt x="3317" y="2506"/>
                </a:moveTo>
                <a:cubicBezTo>
                  <a:pt x="3408" y="2506"/>
                  <a:pt x="3498" y="2541"/>
                  <a:pt x="3568" y="2610"/>
                </a:cubicBezTo>
                <a:lnTo>
                  <a:pt x="6229" y="5272"/>
                </a:lnTo>
                <a:cubicBezTo>
                  <a:pt x="6368" y="5410"/>
                  <a:pt x="6368" y="5635"/>
                  <a:pt x="6229" y="5773"/>
                </a:cubicBezTo>
                <a:lnTo>
                  <a:pt x="3267" y="8736"/>
                </a:lnTo>
                <a:cubicBezTo>
                  <a:pt x="3129" y="8874"/>
                  <a:pt x="2904" y="8874"/>
                  <a:pt x="2766" y="8736"/>
                </a:cubicBezTo>
                <a:lnTo>
                  <a:pt x="104" y="6074"/>
                </a:lnTo>
                <a:cubicBezTo>
                  <a:pt x="-35" y="5935"/>
                  <a:pt x="-35" y="5711"/>
                  <a:pt x="104" y="5572"/>
                </a:cubicBezTo>
                <a:lnTo>
                  <a:pt x="3066" y="2610"/>
                </a:lnTo>
                <a:cubicBezTo>
                  <a:pt x="3135" y="2541"/>
                  <a:pt x="3226" y="2506"/>
                  <a:pt x="3317" y="2506"/>
                </a:cubicBezTo>
                <a:close/>
                <a:moveTo>
                  <a:pt x="5676" y="0"/>
                </a:moveTo>
                <a:lnTo>
                  <a:pt x="8127" y="0"/>
                </a:lnTo>
                <a:lnTo>
                  <a:pt x="8894" y="767"/>
                </a:lnTo>
                <a:lnTo>
                  <a:pt x="8894" y="3109"/>
                </a:lnTo>
                <a:lnTo>
                  <a:pt x="6852" y="5151"/>
                </a:lnTo>
                <a:cubicBezTo>
                  <a:pt x="6713" y="5289"/>
                  <a:pt x="6489" y="5289"/>
                  <a:pt x="6350" y="5151"/>
                </a:cubicBezTo>
                <a:lnTo>
                  <a:pt x="3689" y="2489"/>
                </a:lnTo>
                <a:cubicBezTo>
                  <a:pt x="3550" y="2351"/>
                  <a:pt x="3550" y="2126"/>
                  <a:pt x="3689" y="1988"/>
                </a:cubicBezTo>
                <a:lnTo>
                  <a:pt x="5676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10" name="边界"/>
          <p:cNvSpPr/>
          <p:nvPr>
            <p:custDataLst>
              <p:tags r:id="rId4"/>
            </p:custDataLst>
          </p:nvPr>
        </p:nvSpPr>
        <p:spPr>
          <a:xfrm>
            <a:off x="599444" y="1670367"/>
            <a:ext cx="5191421" cy="458089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0" name="正文"/>
          <p:cNvSpPr txBox="1"/>
          <p:nvPr>
            <p:custDataLst>
              <p:tags r:id="rId5"/>
            </p:custDataLst>
          </p:nvPr>
        </p:nvSpPr>
        <p:spPr>
          <a:xfrm>
            <a:off x="607076" y="3040882"/>
            <a:ext cx="5192057" cy="10003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just" fontAlgn="auto">
              <a:lnSpc>
                <a:spcPct val="140000"/>
              </a:lnSpc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Identifying the best ML model for early detection of diabetes.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1" name="标题"/>
          <p:cNvSpPr txBox="1"/>
          <p:nvPr>
            <p:custDataLst>
              <p:tags r:id="rId6"/>
            </p:custDataLst>
          </p:nvPr>
        </p:nvSpPr>
        <p:spPr>
          <a:xfrm>
            <a:off x="607712" y="2605879"/>
            <a:ext cx="5192057" cy="4102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Early Screening Necessity</a:t>
            </a:r>
            <a:endParaRPr lang="zh-CN" altLang="en-US" sz="23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2" name="圆角矩形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08348" y="1911400"/>
            <a:ext cx="613075" cy="613075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400" b="1">
                <a:latin typeface="+mn-ea"/>
                <a:cs typeface="微软雅黑" panose="020B0503020204020204" charset="-122"/>
                <a:sym typeface="+mn-ea"/>
              </a:rPr>
              <a:t>01</a:t>
            </a:r>
            <a:endParaRPr lang="en-US" altLang="zh-CN" sz="2400" b="1">
              <a:latin typeface="+mn-ea"/>
              <a:cs typeface="微软雅黑" panose="020B0503020204020204" charset="-122"/>
              <a:sym typeface="+mn-ea"/>
            </a:endParaRPr>
          </a:p>
        </p:txBody>
      </p:sp>
      <p:sp>
        <p:nvSpPr>
          <p:cNvPr id="19" name="正文"/>
          <p:cNvSpPr txBox="1"/>
          <p:nvPr>
            <p:custDataLst>
              <p:tags r:id="rId8"/>
            </p:custDataLst>
          </p:nvPr>
        </p:nvSpPr>
        <p:spPr>
          <a:xfrm>
            <a:off x="607076" y="5251513"/>
            <a:ext cx="5192057" cy="10003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just" fontAlgn="auto">
              <a:lnSpc>
                <a:spcPct val="140000"/>
              </a:lnSpc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Focusing on ML models suitable for low-resource clinical environments.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3" name="标题"/>
          <p:cNvSpPr txBox="1"/>
          <p:nvPr>
            <p:custDataLst>
              <p:tags r:id="rId9"/>
            </p:custDataLst>
          </p:nvPr>
        </p:nvSpPr>
        <p:spPr>
          <a:xfrm>
            <a:off x="607712" y="4816510"/>
            <a:ext cx="5192057" cy="4102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indent="0" algn="l" fontAlgn="auto">
              <a:lnSpc>
                <a:spcPct val="120000"/>
              </a:lnSpc>
            </a:pPr>
            <a:r>
              <a:rPr lang="zh-CN" alt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sym typeface="+mn-ea"/>
              </a:rPr>
              <a:t>Resource-Constrained Settings</a:t>
            </a:r>
            <a:endParaRPr lang="zh-CN" altLang="en-US" sz="23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sym typeface="+mn-ea"/>
            </a:endParaRPr>
          </a:p>
        </p:txBody>
      </p:sp>
      <p:sp>
        <p:nvSpPr>
          <p:cNvPr id="14" name="圆角矩形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08348" y="4122031"/>
            <a:ext cx="613075" cy="613075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2400" b="1">
                <a:latin typeface="+mn-ea"/>
                <a:cs typeface="微软雅黑" panose="020B0503020204020204" charset="-122"/>
                <a:sym typeface="+mn-ea"/>
              </a:rPr>
              <a:t>02</a:t>
            </a:r>
            <a:endParaRPr lang="en-US" altLang="zh-CN" sz="2400" b="1">
              <a:latin typeface="+mn-ea"/>
              <a:cs typeface="微软雅黑" panose="020B0503020204020204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6400" y="2802714"/>
            <a:ext cx="9144000" cy="823624"/>
          </a:xfrm>
        </p:spPr>
        <p:txBody>
          <a:bodyPr>
            <a:normAutofit/>
          </a:bodyPr>
          <a:lstStyle/>
          <a:p>
            <a:r>
              <a:rPr lang="zh-CN" altLang="en-US" dirty="0"/>
              <a:t>Research Objectives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1714" y="1577285"/>
            <a:ext cx="9144000" cy="1224000"/>
          </a:xfrm>
        </p:spPr>
        <p:txBody>
          <a:bodyPr/>
          <a:lstStyle/>
          <a:p>
            <a:r>
              <a:rPr lang="zh-CN" altLang="en-US" dirty="0"/>
              <a:t>03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NOCLEAR" val="0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4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1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5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6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7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8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9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20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1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2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3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44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5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6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7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8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9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0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1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2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TEMPLATE_CATEGORY" val="custom"/>
  <p:tag name="KSO_WM_TEMPLATE_INDEX" val="20231219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NOCLEAR" val="0"/>
  <p:tag name="KSO_WM_UNIT_SUBTYPE" val="a"/>
  <p:tag name="KSO_WM_UNIT_PRESET_TEXT" val="单击此处编辑母版文本样式&#10;二级&#10;三级&#10;四级&#10;五级"/>
  <p:tag name="KSO_WM_UNIT_TYPE" val="f"/>
  <p:tag name="KSO_WM_UNIT_INDEX" val="1"/>
  <p:tag name="KSO_WM_TEMPLATE_CATEGORY" val="custom"/>
  <p:tag name="KSO_WM_TEMPLATE_INDEX" val="20231219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3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9"/>
  <p:tag name="KSO_WM_TEMPLATE_THUMBS_INDEX" val="1、9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19_1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PRESET_TEXT" val="单击此处&#10;添加文档标题"/>
  <p:tag name="KSO_WM_UNIT_TEXT_TYPE" val="1"/>
</p:tagLst>
</file>

<file path=ppt/tags/tag34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1219_1*f*4"/>
  <p:tag name="KSO_WM_TEMPLATE_CATEGORY" val="custom"/>
  <p:tag name="KSO_WM_TEMPLATE_INDEX" val="20231219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SLIDE_ID" val="custom2023121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LAYOUT" val="a_b_f"/>
  <p:tag name="KSO_WM_SLIDE_LAYOUT_CNT" val="1_1_1"/>
  <p:tag name="KSO_WM_SLIDE_TYPE" val="title"/>
  <p:tag name="KSO_WM_SLIDE_SUBTYPE" val="pureTxt"/>
  <p:tag name="KSO_WM_TEMPLATE_THUMBS_INDEX" val="1、9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4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10"/>
  <p:tag name="KSO_WM_UNIT_TEXT_FILL_TYPE" val="1"/>
  <p:tag name="KSO_WM_UNIT_USESOURCEFORMAT_APPLY" val="0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1219_4*l_h_i*1_1_2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1219_4*l_h_a*1_1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4*l_h_i*1_1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UNIT_TYPE" val="l_h_i"/>
  <p:tag name="KSO_WM_UNIT_INDEX" val="1_1_1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1219_4*l_h_i*1_2_2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1219_4*l_h_a*1_2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4*l_h_i*1_2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UNIT_TYPE" val="l_h_i"/>
  <p:tag name="KSO_WM_UNIT_INDEX" val="1_2_1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219_4*l_h_i*1_3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1219_4*l_h_a*1_3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4*l_h_i*1_3_2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UNIT_TYPE" val="l_h_i"/>
  <p:tag name="KSO_WM_UNIT_INDEX" val="1_3_2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1219_4*l_h_i*1_4_2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3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1219_4*l_h_a*1_4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UNIT_PRESET_TEXT" val="单击添加目录项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4*l_h_i*1_4_1"/>
  <p:tag name="KSO_WM_TEMPLATE_CATEGORY" val="custom"/>
  <p:tag name="KSO_WM_TEMPLATE_INDEX" val="20231219"/>
  <p:tag name="KSO_WM_UNIT_LAYERLEVEL" val="1_1_1"/>
  <p:tag name="KSO_WM_TAG_VERSION" val="3.0"/>
  <p:tag name="KSO_WM_BEAUTIFY_FLAG" val="#wm#"/>
  <p:tag name="KSO_WM_UNIT_TYPE" val="l_h_i"/>
  <p:tag name="KSO_WM_UNIT_INDEX" val="1_4_1"/>
  <p:tag name="KSO_WM_DIAGRAM_GROUP_CODE" val="l1-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67.3500061035156,&quot;left&quot;:443.05,&quot;top&quot;:83.44999694824219,&quot;width&quot;:452.15}"/>
  <p:tag name="KSO_WM_DIAGRAM_COLOR_TRICK" val="1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7300000190734863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56.xml><?xml version="1.0" encoding="utf-8"?>
<p:tagLst xmlns:p="http://schemas.openxmlformats.org/presentationml/2006/main">
  <p:tag name="KSO_WM_SLIDE_ID" val="custom20231219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1219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35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9_7*e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359.xml><?xml version="1.0" encoding="utf-8"?>
<p:tagLst xmlns:p="http://schemas.openxmlformats.org/presentationml/2006/main">
  <p:tag name="KSO_WM_SLIDE_ID" val="custom2023121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9"/>
  <p:tag name="KSO_WM_SLIDE_TYPE" val="sectionTitle"/>
  <p:tag name="KSO_WM_SLIDE_SUBTYPE" val="pureTxt"/>
  <p:tag name="KSO_WM_SLIDE_LAYOUT" val="a_b_e"/>
  <p:tag name="KSO_WM_SLIDE_LAYOUT_CNT" val="1_1_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3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KSO_WM_UNIT_PICTURE_SUBTYPE" val="b"/>
  <p:tag name="MH_PIC_SOURCE_TYPE" val="generate_slide_ai*{&quot;ai_type&quot;:&quot;generate_ppt&quot;,&quot;id&quot;:&quot;VCG41N1642983705&quot;}*auto__ai_v2.1.2_ONLINE*1751040811902_121e07_80f28d4f8de3-slide-4"/>
  <p:tag name="KSO_WM_UNIT_LINE_FILL_TYPE" val="2"/>
  <p:tag name="KSO_WM_UNIT_USESOURCEFORMAT_APPLY" val="0"/>
</p:tagLst>
</file>

<file path=ppt/tags/tag3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3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3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TEXT_TYPE" val="1"/>
  <p:tag name="KSO_WM_UNIT_TEXT_LAYER_COUNT" val="1"/>
  <p:tag name="KSO_WM_UNIT_USESOURCEFORMAT_APPLY" val="0"/>
</p:tagLst>
</file>

<file path=ppt/tags/tag3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KSO_WM_UNIT_PICTURE_SUBTYPE" val="b"/>
  <p:tag name="MH_PIC_SOURCE_TYPE" val="generate_slide_ai*{&quot;ai_type&quot;:&quot;generate_ppt&quot;,&quot;id&quot;:&quot;VCG41N1278777783&quot;}*auto__ai_v2.1.2_ONLINE*1751040811902_121e07_80f28d4f8de3-slide-4"/>
  <p:tag name="KSO_WM_UNIT_LINE_FILL_TYPE" val="2"/>
  <p:tag name="KSO_WM_UNIT_USESOURCEFORMAT_APPLY" val="0"/>
</p:tagLst>
</file>

<file path=ppt/tags/tag368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69.xml><?xml version="1.0" encoding="utf-8"?>
<p:tagLst xmlns:p="http://schemas.openxmlformats.org/presentationml/2006/main">
  <p:tag name="KSO_WM_BEAUTIFY_FLAG" val="#wm#"/>
  <p:tag name="KSO_WM_UNIT_VALUE" val="1904*15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12_1*d*1"/>
  <p:tag name="KSO_WM_TEMPLATE_CATEGORY" val="custom"/>
  <p:tag name="KSO_WM_TEMPLATE_INDEX" val="20231812"/>
  <p:tag name="KSO_WM_UNIT_LAYERLEVEL" val="1"/>
  <p:tag name="KSO_WM_TAG_VERSION" val="3.0"/>
  <p:tag name="KSO_WM_UNIT_LINE_FORE_SCHEMECOLOR_INDEX" val="1"/>
  <p:tag name="KSO_WM_UNIT_LINE_FILL_TYPE" val="2"/>
  <p:tag name="KSO_WM_UNIT_USESOURCEFORMAT_APPLY" val="0"/>
  <p:tag name="KSO_WM_UNIT_PICTURE_SUBTYPE" val="b"/>
  <p:tag name="MH_PIC_SOURCE_TYPE" val="generate_slide_ai*{&quot;ai_type&quot;:&quot;generate_ppt&quot;,&quot;id&quot;:&quot;VCG41N488278589&quot;}*auto__ai_v2.1.2_ONLINE*1751040811902_121e07_80f28d4f8de3-slide-5"/>
  <p:tag name="KSO_WM_UNIT_FILL_FORE_SCHEMECOLOR_INDEX" val="5"/>
  <p:tag name="KSO_WM_UNI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7_1*l_i*1_1"/>
  <p:tag name="KSO_WM_TEMPLATE_CATEGORY" val="diagram"/>
  <p:tag name="KSO_WM_TEMPLATE_INDEX" val="20235507"/>
  <p:tag name="KSO_WM_UNIT_LAYERLEVEL" val="1_1"/>
  <p:tag name="KSO_WM_TAG_VERSION" val="3.0"/>
  <p:tag name="KSO_WM_BEAUTIFY_FLAG" val="#wm#"/>
  <p:tag name="KSO_WM_UNIT_TYPE" val="l_i"/>
  <p:tag name="KSO_WM_UNIT_INDEX" val="1_1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60.3999938964844,&quot;width&quot;:409.4515686035156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3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507_1*l_h_f*1_1_1"/>
  <p:tag name="KSO_WM_TEMPLATE_CATEGORY" val="diagram"/>
  <p:tag name="KSO_WM_TEMPLATE_INDEX" val="2023550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2"/>
  <p:tag name="KSO_WM_DIAGRAM_VIRTUALLY_FRAME" val="{&quot;height&quot;:360.3999938964844,&quot;width&quot;:409.4515686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你的正文，文字是您思想的提炼为了最终演示的发布。"/>
  <p:tag name="KSO_WM_UNIT_TEXT_FILL_FORE_SCHEMECOLOR_INDEX" val="1"/>
  <p:tag name="KSO_WM_UNIT_TEXT_FILL_TYPE" val="1"/>
  <p:tag name="KSO_WM_UNIT_USESOURCEFORMAT_APPLY" val="0"/>
</p:tagLst>
</file>

<file path=ppt/tags/tag3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507_1*l_h_a*1_1_1"/>
  <p:tag name="KSO_WM_TEMPLATE_CATEGORY" val="diagram"/>
  <p:tag name="KSO_WM_TEMPLATE_INDEX" val="2023550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2"/>
  <p:tag name="KSO_WM_DIAGRAM_VIRTUALLY_FRAME" val="{&quot;height&quot;:360.3999938964844,&quot;width&quot;:409.4515686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5507_1*l_h_i*1_1_1"/>
  <p:tag name="KSO_WM_TEMPLATE_CATEGORY" val="diagram"/>
  <p:tag name="KSO_WM_TEMPLATE_INDEX" val="2023550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2"/>
  <p:tag name="KSO_WM_DIAGRAM_VIRTUALLY_FRAME" val="{&quot;height&quot;:360.3999938964844,&quot;width&quot;:409.4515686035156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3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507_1*l_h_f*1_2_1"/>
  <p:tag name="KSO_WM_TEMPLATE_CATEGORY" val="diagram"/>
  <p:tag name="KSO_WM_TEMPLATE_INDEX" val="2023550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2"/>
  <p:tag name="KSO_WM_DIAGRAM_VIRTUALLY_FRAME" val="{&quot;height&quot;:360.3999938964844,&quot;width&quot;:409.4515686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内容，请尽量言简意赅地阐述观点。"/>
  <p:tag name="KSO_WM_UNIT_TEXT_FILL_FORE_SCHEMECOLOR_INDEX" val="1"/>
  <p:tag name="KSO_WM_UNIT_TEXT_FILL_TYPE" val="1"/>
  <p:tag name="KSO_WM_UNIT_USESOURCEFORMAT_APPLY" val="0"/>
</p:tagLst>
</file>

<file path=ppt/tags/tag3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507_1*l_h_a*1_2_1"/>
  <p:tag name="KSO_WM_TEMPLATE_CATEGORY" val="diagram"/>
  <p:tag name="KSO_WM_TEMPLATE_INDEX" val="2023550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2"/>
  <p:tag name="KSO_WM_DIAGRAM_VIRTUALLY_FRAME" val="{&quot;height&quot;:360.3999938964844,&quot;width&quot;:409.4515686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5507_1*l_h_i*1_2_1"/>
  <p:tag name="KSO_WM_TEMPLATE_CATEGORY" val="diagram"/>
  <p:tag name="KSO_WM_TEMPLATE_INDEX" val="2023550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2"/>
  <p:tag name="KSO_WM_DIAGRAM_VIRTUALLY_FRAME" val="{&quot;height&quot;:360.3999938964844,&quot;width&quot;:409.4515686035156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377.xml><?xml version="1.0" encoding="utf-8"?>
<p:tagLst xmlns:p="http://schemas.openxmlformats.org/presentationml/2006/main">
  <p:tag name="KSO_WM_SLIDE_ID" val="custom2023181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picTxt"/>
  <p:tag name="KSO_WM_SLIDE_SIZE" val="408.8*360.15"/>
  <p:tag name="KSO_WM_SLIDE_POSITION" val="54.55*13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37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9_7*e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ID" val="custom2023121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9"/>
  <p:tag name="KSO_WM_SLIDE_TYPE" val="sectionTitle"/>
  <p:tag name="KSO_WM_SLIDE_SUBTYPE" val="pureTxt"/>
  <p:tag name="KSO_WM_SLIDE_LAYOUT" val="a_b_e"/>
  <p:tag name="KSO_WM_SLIDE_LAYOUT_CNT" val="1_1_1"/>
</p:tagLst>
</file>

<file path=ppt/tags/tag3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230"/>
  <p:tag name="KSO_WM_UNIT_ID" val="custom20233230_1*a*1"/>
  <p:tag name="KSO_WM_UNIT_TEXT_TYPE" val="1"/>
  <p:tag name="KSO_WM_UNIT_PRESET_TEXT" val="单击此处&#13;添加页面的标题"/>
  <p:tag name="KSO_WM_UNIT_TEXT_FILL_FORE_SCHEMECOLOR_INDEX" val="5"/>
  <p:tag name="KSO_WM_UNIT_TEXT_FILL_TYPE" val="1"/>
  <p:tag name="KSO_WM_UNIT_USESOURCEFORMAT_APPLY" val="0"/>
</p:tagLst>
</file>

<file path=ppt/tags/tag382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667_1*l_h_f*1_1_1"/>
  <p:tag name="KSO_WM_TEMPLATE_CATEGORY" val="diagram"/>
  <p:tag name="KSO_WM_TEMPLATE_INDEX" val="20235667"/>
  <p:tag name="KSO_WM_UNIT_LAYERLEVEL" val="1_1_1"/>
  <p:tag name="KSO_WM_TAG_VERSION" val="3.0"/>
  <p:tag name="KSO_WM_BEAUTIFY_FLAG" val="#wm#"/>
  <p:tag name="KSO_WM_DIAGRAM_GROUP_CODE" val="l1-1"/>
  <p:tag name="KSO_WM_UNIT_VALUE" val="65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可根据需要可酌情增减文字，以便观者准确理解您所传达的信息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1.7,&quot;left&quot;:359.4198757862481,&quot;top&quot;:111.05,&quot;width&quot;:552.9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67_1*l_h_a*1_1_1"/>
  <p:tag name="KSO_WM_TEMPLATE_CATEGORY" val="diagram"/>
  <p:tag name="KSO_WM_TEMPLATE_INDEX" val="20235667"/>
  <p:tag name="KSO_WM_UNIT_LAYERLEVEL" val="1_1_1"/>
  <p:tag name="KSO_WM_TAG_VERSION" val="3.0"/>
  <p:tag name="KSO_WM_BEAUTIFY_FLAG" val="#wm#"/>
  <p:tag name="KSO_WM_DIAGRAM_GROUP_CODE" val="l1-1"/>
  <p:tag name="KSO_WM_UNIT_VALUE" val="12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1.7,&quot;left&quot;:359.4198757862481,&quot;top&quot;:111.05,&quot;width&quot;:552.9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4.xml><?xml version="1.0" encoding="utf-8"?>
<p:tagLst xmlns:p="http://schemas.openxmlformats.org/presentationml/2006/main">
  <p:tag name="KSO_WM_UNIT_PICTURE_SUBTYPE" val="b"/>
  <p:tag name="KSO_WM_UNIT_VALUE" val="485*905"/>
  <p:tag name="KSO_WM_UNIT_HIGHLIGHT" val="0"/>
  <p:tag name="KSO_WM_UNIT_COMPATIBLE" val="0"/>
  <p:tag name="KSO_WM_UNIT_DIAGRAM_ISNUMVISUAL" val="0"/>
  <p:tag name="KSO_WM_UNIT_DIAGRAM_ISREFERUNIT" val="0"/>
  <p:tag name="KSO_WM_UNIT_TYPE" val="l_h_d"/>
  <p:tag name="KSO_WM_UNIT_INDEX" val="1_2_1"/>
  <p:tag name="KSO_WM_UNIT_ID" val="diagram20235667_1*l_h_d*1_2_1"/>
  <p:tag name="KSO_WM_TEMPLATE_CATEGORY" val="diagram"/>
  <p:tag name="KSO_WM_TEMPLATE_INDEX" val="20235667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MAX_ITEMCNT" val="5"/>
  <p:tag name="KSO_WM_DIAGRAM_MIN_ITEMCNT" val="2"/>
  <p:tag name="KSO_WM_DIAGRAM_VIRTUALLY_FRAME" val="{&quot;height&quot;:361.7,&quot;left&quot;:359.4198757862481,&quot;top&quot;:111.05,&quot;width&quot;:552.9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MH_PIC_SOURCE_TYPE" val="generate_slide_ai*{&quot;ai_type&quot;:&quot;generate_ppt&quot;,&quot;id&quot;:&quot;VCG41N871478848&quot;}*auto__ai_v2.1.2_ONLINE*1751040811902_121e07_80f28d4f8de3-slide-7"/>
  <p:tag name="KSO_WM_UNIT_LINE_FILL_TYPE" val="2"/>
  <p:tag name="KSO_WM_UNIT_USESOURCEFORMAT_APPLY" val="0"/>
</p:tagLst>
</file>

<file path=ppt/tags/tag385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667_1*l_h_f*1_2_1"/>
  <p:tag name="KSO_WM_TEMPLATE_CATEGORY" val="diagram"/>
  <p:tag name="KSO_WM_TEMPLATE_INDEX" val="20235667"/>
  <p:tag name="KSO_WM_UNIT_LAYERLEVEL" val="1_1_1"/>
  <p:tag name="KSO_WM_TAG_VERSION" val="3.0"/>
  <p:tag name="KSO_WM_BEAUTIFY_FLAG" val="#wm#"/>
  <p:tag name="KSO_WM_DIAGRAM_GROUP_CODE" val="l1-1"/>
  <p:tag name="KSO_WM_UNIT_VALUE" val="65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可根据需要可酌情增减文字，以便观者准确理解您所传达的信息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1.7,&quot;left&quot;:359.4198757862481,&quot;top&quot;:111.05,&quot;width&quot;:552.9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667_1*l_h_a*1_2_1"/>
  <p:tag name="KSO_WM_TEMPLATE_CATEGORY" val="diagram"/>
  <p:tag name="KSO_WM_TEMPLATE_INDEX" val="20235667"/>
  <p:tag name="KSO_WM_UNIT_LAYERLEVEL" val="1_1_1"/>
  <p:tag name="KSO_WM_TAG_VERSION" val="3.0"/>
  <p:tag name="KSO_WM_BEAUTIFY_FLAG" val="#wm#"/>
  <p:tag name="KSO_WM_DIAGRAM_GROUP_CODE" val="l1-1"/>
  <p:tag name="KSO_WM_UNIT_VALUE" val="12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61.7,&quot;left&quot;:359.4198757862481,&quot;top&quot;:111.05,&quot;width&quot;:552.95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87.xml><?xml version="1.0" encoding="utf-8"?>
<p:tagLst xmlns:p="http://schemas.openxmlformats.org/presentationml/2006/main">
  <p:tag name="KSO_WM_SLIDE_ID" val="custom20233230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picTxt"/>
  <p:tag name="KSO_WM_SLIDE_SIZE" val="552.26*360.95"/>
  <p:tag name="KSO_WM_SLIDE_POSITION" val="359.74*111.4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804_1*a*1"/>
  <p:tag name="KSO_WM_TEMPLATE_CATEGORY" val="custom"/>
  <p:tag name="KSO_WM_TEMPLATE_INDEX" val="20231804"/>
  <p:tag name="KSO_WM_UNIT_LAYERLEVEL" val="1"/>
  <p:tag name="KSO_WM_TAG_VERSION" val="3.0"/>
  <p:tag name="KSO_WM_BEAUTIFY_FLAG" val="#wm#"/>
  <p:tag name="KSO_WM_UNIT_VALUE" val="30"/>
  <p:tag name="KSO_WM_DIAGRAM_GROUP_CODE" val="l1-1"/>
  <p:tag name="KSO_WM_UNIT_TEXT_FILL_FORE_SCHEMECOLOR_INDEX" val="10"/>
  <p:tag name="KSO_WM_UNIT_TEXT_FILL_TYPE" val="1"/>
  <p:tag name="KSO_WM_UNIT_USESOURCEFORMAT_APPLY" val="0"/>
</p:tagLst>
</file>

<file path=ppt/tags/tag389.xml><?xml version="1.0" encoding="utf-8"?>
<p:tagLst xmlns:p="http://schemas.openxmlformats.org/presentationml/2006/main">
  <p:tag name="KSO_WM_UNIT_VALUE" val="1899*157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04_1*d*1"/>
  <p:tag name="KSO_WM_TEMPLATE_CATEGORY" val="custom"/>
  <p:tag name="KSO_WM_TEMPLATE_INDEX" val="20231804"/>
  <p:tag name="KSO_WM_UNIT_LAYERLEVEL" val="1"/>
  <p:tag name="KSO_WM_TAG_VERSION" val="3.0"/>
  <p:tag name="KSO_WM_BEAUTIFY_FLAG" val="#wm#"/>
  <p:tag name="KSO_WM_UNIT_PICTURE_SUBTYPE" val="b"/>
  <p:tag name="MH_PIC_SOURCE_TYPE" val="generate_slide_ai*{&quot;ai_type&quot;:&quot;generate_ppt&quot;,&quot;id&quot;:&quot;VCG211395171144&quot;}*auto__ai_v2.1.2_ONLINE*1751040811902_121e07_80f28d4f8de3-slide-8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2_1*l_i*1_1"/>
  <p:tag name="KSO_WM_TEMPLATE_CATEGORY" val="diagram"/>
  <p:tag name="KSO_WM_TEMPLATE_INDEX" val="20235412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IRTUALLY_FRAME" val="{&quot;height&quot;:360.70001220703125,&quot;width&quot;:409.5}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3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412_1*l_h_f*1_1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UNIT_TEXT_LAYER_COUNT" val="1"/>
  <p:tag name="KSO_WM_DIAGRAM_GROUP_CODE" val="l1-1"/>
  <p:tag name="KSO_WM_DIAGRAM_VIRTUALLY_FRAME" val="{&quot;height&quot;:360.70001220703125,&quot;width&quot;:409.5}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412_1*l_h_a*1_1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IRTUALLY_FRAME" val="{&quot;height&quot;:360.70001220703125,&quot;width&quot;:409.5}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1*l_h_i*1_1_1"/>
  <p:tag name="KSO_WM_UNIT_INDEX" val="1_1_1"/>
  <p:tag name="KSO_WM_UNIT_USESOURCEFORMAT_APPLY" val="0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3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412_1*l_h_f*1_2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UNIT_TEXT_LAYER_COUNT" val="1"/>
  <p:tag name="KSO_WM_DIAGRAM_GROUP_CODE" val="l1-1"/>
  <p:tag name="KSO_WM_DIAGRAM_VIRTUALLY_FRAME" val="{&quot;height&quot;:360.70001220703125,&quot;width&quot;:409.5}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，请言简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412_1*l_h_a*1_2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IRTUALLY_FRAME" val="{&quot;height&quot;:360.70001220703125,&quot;width&quot;:409.5}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360.70001220703125,&quot;width&quot;:409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1*l_h_i*1_2_1"/>
  <p:tag name="KSO_WM_UNIT_INDEX" val="1_2_1"/>
  <p:tag name="KSO_WM_UNIT_USESOURCEFORMAT_APPLY" val="0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397.xml><?xml version="1.0" encoding="utf-8"?>
<p:tagLst xmlns:p="http://schemas.openxmlformats.org/presentationml/2006/main">
  <p:tag name="KSO_WM_SLIDE_ID" val="custom20231804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picTxt"/>
  <p:tag name="KSO_WM_SLIDE_SIZE" val="408.225*360.15"/>
  <p:tag name="KSO_WM_SLIDE_POSITION" val="47.825*131.8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39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9_7*e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SLIDE_ID" val="custom2023121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9"/>
  <p:tag name="KSO_WM_SLIDE_TYPE" val="sectionTitle"/>
  <p:tag name="KSO_WM_SLIDE_SUBTYPE" val="pureTxt"/>
  <p:tag name="KSO_WM_SLIDE_LAYOUT" val="a_b_e"/>
  <p:tag name="KSO_WM_SLIDE_LAYOUT_CNT" val="1_1_1"/>
</p:tagLst>
</file>

<file path=ppt/tags/tag4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35_3*a*1"/>
  <p:tag name="KSO_WM_TEMPLATE_CATEGORY" val="diagram"/>
  <p:tag name="KSO_WM_TEMPLATE_INDEX" val="2023333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4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5_1*l_h_i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5_1*l_h_f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4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5_1*l_h_f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4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52*7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5_1*l_h_d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PICTURE_SUBTYPE" val="b"/>
  <p:tag name="MH_PIC_SOURCE_TYPE" val="generate_slide_ai*{&quot;ai_type&quot;:&quot;generate_ppt&quot;,&quot;id&quot;:&quot;VCG211285159693&quot;}*auto__ai_v2.1.2_ONLINE*1751040811902_121e07_80f28d4f8de3-slide-10"/>
  <p:tag name="KSO_WM_UNIT_LINE_FILL_TYPE" val="2"/>
  <p:tag name="KSO_WM_UNIT_USESOURCEFORMAT_APPLY" val="0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5_1*l_h_a*1_1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UNIT_PRESET_TEXT" val="单击此处添加&#10;智能图形项标题"/>
  <p:tag name="KSO_WM_UNIT_TEXT_TYPE" val="1"/>
  <p:tag name="KSO_WM_UNIT_USESOURCEFORMAT_APPLY" val="0"/>
</p:tagLst>
</file>

<file path=ppt/tags/tag407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5_1*l_h_i*1_2_1"/>
  <p:tag name="KSO_WM_TEMPLATE_CATEGORY" val="diagram"/>
  <p:tag name="KSO_WM_TEMPLATE_INDEX" val="2023333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652*7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5_1*l_h_d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PICTURE_SUBTYPE" val="b"/>
  <p:tag name="MH_PIC_SOURCE_TYPE" val="generate_slide_ai*{&quot;ai_type&quot;:&quot;generate_ppt&quot;,&quot;id&quot;:&quot;VCG41N1362995238&quot;}*auto__ai_v2.1.2_ONLINE*1751040811902_121e07_80f28d4f8de3-slide-10"/>
  <p:tag name="KSO_WM_UNIT_LINE_FILL_TYPE" val="2"/>
  <p:tag name="KSO_WM_UNIT_USESOURCEFORMAT_APPLY" val="0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5_1*l_h_a*1_2_1"/>
  <p:tag name="KSO_WM_TEMPLATE_CATEGORY" val="diagram"/>
  <p:tag name="KSO_WM_TEMPLATE_INDEX" val="2023333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UNIT_ISCONTENTSTITLE" val="0"/>
  <p:tag name="KSO_WM_UNIT_ISNUMDGMTITLE" val="0"/>
  <p:tag name="KSO_WM_UNIT_NOCLEAR" val="0"/>
  <p:tag name="KSO_WM_DIAGRAM_MAX_ITEMCNT" val="4"/>
  <p:tag name="KSO_WM_DIAGRAM_MIN_ITEMCNT" val="2"/>
  <p:tag name="KSO_WM_DIAGRAM_VIRTUALLY_FRAME" val="{&quot;height&quot;:380.3822937011719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UNIT_PRESET_TEXT" val="单击此处添加&#10;智能图形项标题"/>
  <p:tag name="KSO_WM_UNIT_TEXT_TYPE" val="1"/>
  <p:tag name="KSO_WM_UNIT_USESOURCEFORMAT_APPLY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SLIDE_ID" val="diagram2023333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849.95*352.7"/>
  <p:tag name="KSO_WM_SLIDE_POSITION" val="54.75*140.3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11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  <p:tag name="KSO_WM_UNIT_PICTURE_SUBTYPE" val="a"/>
  <p:tag name="MH_PIC_SOURCE_TYPE" val="generate_slide_ai*{&quot;ai_type&quot;:&quot;generate_ppt&quot;,&quot;id&quot;:&quot;&quot;}*auto_qingqiu_ai_v2.1.2_ONLINE*1751040811902_121e07_80f28d4f8de3-slide-11"/>
  <p:tag name="KSO_WM_UNIT_FILL_FORE_SCHEMECOLOR_INDEX" val="5"/>
  <p:tag name="KSO_WM_UNIT_FILL_TYPE" val="1"/>
</p:tagLst>
</file>

<file path=ppt/tags/tag4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USESOURCEFORMAT_APPLY" val="0"/>
  <p:tag name="KSO_WM_UNIT_PRESET_TEXT" val="单击此处添加标题"/>
  <p:tag name="KSO_WM_UNIT_TEXT_TYPE" val="1"/>
</p:tagLst>
</file>

<file path=ppt/tags/tag4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4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4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2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4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2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418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picTxt"/>
  <p:tag name="KSO_WM_SLIDE_SIZE" val="746*95.95"/>
  <p:tag name="KSO_WM_SLIDE_POSITION" val="120.25*376.77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TEXT_TYPE" val="1"/>
  <p:tag name="KSO_WM_UNIT_PRESET_TEXT" val="单击此处添加标题"/>
  <p:tag name="KSO_WM_UNIT_TEXT_FILL_FORE_SCHEMECOLOR_INDEX" val="10"/>
  <p:tag name="KSO_WM_UNIT_TEXT_FILL_TYPE" val="1"/>
  <p:tag name="KSO_WM_UNIT_USESOURCEFORMAT_APPLY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1*l_h_a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4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1*l_h_f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422.xml><?xml version="1.0" encoding="utf-8"?>
<p:tagLst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29_1*l_h_d*1_1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VCG211400657656&quot;}*auto__ai_v2.1.2_ONLINE*1751040811902_121e07_80f28d4f8de3-slide-12"/>
  <p:tag name="KSO_WM_UNIT_LINE_FILL_TYPE" val="2"/>
  <p:tag name="KSO_WM_UNIT_USESOURCEFORMAT_APPLY" val="0"/>
</p:tagLst>
</file>

<file path=ppt/tags/tag423.xml><?xml version="1.0" encoding="utf-8"?>
<p:tagLst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1*l_h_i*1_1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24.xml><?xml version="1.0" encoding="utf-8"?>
<p:tagLst xmlns:p="http://schemas.openxmlformats.org/presentationml/2006/main">
  <p:tag name="KSO_WM_DIAGRAM_VIRTUALLY_FRAME" val="{&quot;height&quot;:387.85772705078125,&quot;width&quot;:792.289306640625}"/>
  <p:tag name="KSO_WM_DIAGRAM_VERSION" val="3"/>
  <p:tag name="KSO_WM_DIAGRAM_COLOR_TRICK" val="1"/>
  <p:tag name="KSO_WM_DIAGRAM_COLOR_TEXT_CAN_REMOVE" val="n"/>
  <p:tag name="KSO_WM_UNIT_VALUE" val="753*4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29_1*l_h_d*1_2_1"/>
  <p:tag name="KSO_WM_TEMPLATE_CATEGORY" val="diagram"/>
  <p:tag name="KSO_WM_TEMPLATE_INDEX" val="20233329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VCG41N1396810481&quot;}*auto__ai_v2.1.2_ONLINE*1751040811902_121e07_80f28d4f8de3-slide-12"/>
  <p:tag name="KSO_WM_UNIT_LINE_FILL_TYPE" val="2"/>
  <p:tag name="KSO_WM_UNIT_USESOURCEFORMAT_APPLY" val="0"/>
</p:tagLst>
</file>

<file path=ppt/tags/tag425.xml><?xml version="1.0" encoding="utf-8"?>
<p:tagLst xmlns:p="http://schemas.openxmlformats.org/presentationml/2006/main">
  <p:tag name="KSO_WM_DIAGRAM_VIRTUALLY_FRAME" val="{&quot;height&quot;:387.85772705078125,&quot;width&quot;:792.2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1*l_h_i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4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1*l_h_a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4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85772705078125,&quot;width&quot;:792.2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1*l_h_f*1_2_1"/>
  <p:tag name="KSO_WM_TEMPLATE_CATEGORY" val="diagram"/>
  <p:tag name="KSO_WM_TEMPLATE_INDEX" val="20233329"/>
  <p:tag name="KSO_WM_UNIT_LAYERLEVEL" val="1_1_1"/>
  <p:tag name="KSO_WM_TAG_VERSION" val="3.0"/>
  <p:tag name="KSO_WM_UNIT_TEXT_FILL_FORE_SCHEMECOLOR_INDEX_BRIGHTNESS" val="0.15"/>
  <p:tag name="KSO_WM_UNIT_TEXT_TYPE" val="1"/>
  <p:tag name="KSO_WM_UNIT_TEXT_LAYER_COUNT" val="1"/>
  <p:tag name="KSO_WM_BEAUTIFY_FLAG" val="#wm#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428.xml><?xml version="1.0" encoding="utf-8"?>
<p:tagLst xmlns:p="http://schemas.openxmlformats.org/presentationml/2006/main">
  <p:tag name="KSO_WM_SLIDE_ID" val="diagram20233329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792.289*387.858"/>
  <p:tag name="KSO_WM_SLIDE_POSITION" val="83.1354*130.94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1219"/>
  <p:tag name="KSO_WM_SLIDE_LAYOUT" val="a_l"/>
  <p:tag name="KSO_WM_SLIDE_LAYOUT_CNT" val="1_1"/>
</p:tagLst>
</file>

<file path=ppt/tags/tag4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TYPE" val="1"/>
  <p:tag name="KSO_WM_UNIT_PRESET_TEXT" val="单击此处添加标题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VALUE" val="1305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934_1*d*1"/>
  <p:tag name="KSO_WM_TEMPLATE_CATEGORY" val="custom"/>
  <p:tag name="KSO_WM_TEMPLATE_INDEX" val="20231934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  <p:tag name="KSO_WM_UNIT_PICTURE_SUBTYPE" val="a"/>
  <p:tag name="MH_PIC_SOURCE_TYPE" val="generate_slide_ai*{&quot;ai_type&quot;:&quot;generate_ppt&quot;,&quot;id&quot;:&quot;&quot;}*auto_qingqiu_ai_v2.1.2_ONLINE*1751040811902_121e07_80f28d4f8de3-slide-13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934_1*i*1"/>
  <p:tag name="KSO_WM_TEMPLATE_CATEGORY" val="custom"/>
  <p:tag name="KSO_WM_TEMPLATE_INDEX" val="20231934"/>
  <p:tag name="KSO_WM_UNIT_LAYERLEVEL" val="1"/>
  <p:tag name="KSO_WM_TAG_VERSION" val="3.0"/>
  <p:tag name="KSO_WM_BEAUTIFY_FLAG" val="#wm#"/>
</p:tagLst>
</file>

<file path=ppt/tags/tag432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c_f"/>
  <p:tag name="KSO_WM_UNIT_INDEX" val="1_1"/>
  <p:tag name="KSO_WM_UNIT_ID" val="custom20231934_1*c_f*1_1"/>
  <p:tag name="KSO_WM_TEMPLATE_CATEGORY" val="custom"/>
  <p:tag name="KSO_WM_TEMPLATE_INDEX" val="20231934"/>
  <p:tag name="KSO_WM_UNIT_LAYERLEVEL" val="1_1"/>
  <p:tag name="KSO_WM_TAG_VERSION" val="3.0"/>
  <p:tag name="KSO_WM_BEAUTIFY_FLAG" val="#wm#"/>
  <p:tag name="KSO_WM_UNIT_PRESET_TEXT" val="单击此处添加文本具体内容"/>
  <p:tag name="KSO_WM_UNIT_LINE_FORE_SCHEMECOLOR_INDEX" val="-2"/>
  <p:tag name="KSO_WM_UNIT_TEXT_TYPE" val="1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c_a"/>
  <p:tag name="KSO_WM_UNIT_INDEX" val="1_1"/>
  <p:tag name="KSO_WM_UNIT_ID" val="custom20231934_1*c_a*1_1"/>
  <p:tag name="KSO_WM_TEMPLATE_CATEGORY" val="custom"/>
  <p:tag name="KSO_WM_TEMPLATE_INDEX" val="20231934"/>
  <p:tag name="KSO_WM_UNIT_LAYERLEVEL" val="1_1"/>
  <p:tag name="KSO_WM_TAG_VERSION" val="3.0"/>
  <p:tag name="KSO_WM_BEAUTIFY_FLAG" val="#wm#"/>
  <p:tag name="KSO_WM_UNIT_PRESET_TEXT" val="添加标题"/>
  <p:tag name="KSO_WM_UNIT_LINE_FORE_SCHEMECOLOR_INDEX" val="-2"/>
  <p:tag name="KSO_WM_UNIT_TEXT_TYPE" val="1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934_1*i*2"/>
  <p:tag name="KSO_WM_TEMPLATE_CATEGORY" val="custom"/>
  <p:tag name="KSO_WM_TEMPLATE_INDEX" val="20231934"/>
  <p:tag name="KSO_WM_UNIT_LAYERLEVEL" val="1"/>
  <p:tag name="KSO_WM_TAG_VERSION" val="3.0"/>
  <p:tag name="KSO_WM_BEAUTIFY_FLAG" val="#wm#"/>
</p:tagLst>
</file>

<file path=ppt/tags/tag43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01.95*50.1"/>
  <p:tag name="KSO_WM_SLIDE_POSITION" val="178.15*219.45"/>
  <p:tag name="KSO_WM_SLIDE_LAYOUT" val="a_d_c"/>
  <p:tag name="KSO_WM_SLIDE_LAYOUT_CNT" val="1_1_1"/>
  <p:tag name="KSO_WM_SPECIAL_SOURCE" val="bdnull"/>
  <p:tag name="KSO_WM_TEMPLATE_INDEX" val="20231219"/>
  <p:tag name="KSO_WM_TEMPLATE_SUBCATEGORY" val="0"/>
  <p:tag name="KSO_WM_SLIDE_INDEX" val="1"/>
  <p:tag name="KSO_WM_TAG_VERSION" val="3.0"/>
  <p:tag name="KSO_WM_SLIDE_ID" val="custom20231934_1"/>
  <p:tag name="KSO_WM_SLIDE_ITEM_CNT" val="0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7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3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219_7*e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438.xml><?xml version="1.0" encoding="utf-8"?>
<p:tagLst xmlns:p="http://schemas.openxmlformats.org/presentationml/2006/main">
  <p:tag name="KSO_WM_SLIDE_ID" val="custom2023121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219"/>
  <p:tag name="KSO_WM_SLIDE_TYPE" val="sectionTitle"/>
  <p:tag name="KSO_WM_SLIDE_SUBTYPE" val="pureTxt"/>
  <p:tag name="KSO_WM_SLIDE_LAYOUT" val="a_b_e"/>
  <p:tag name="KSO_WM_SLIDE_LAYOUT_CNT" val="1_1_1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TEMPLATE_INDEX" val="20233591"/>
  <p:tag name="KSO_WM_UNIT_ID" val="custom20233591_1*a*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22_1*l_h_i*1_1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left&quot;:195.11543307086617,&quot;top&quot;:104.26653147299457,&quot;width&quot;:659.20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3522_1*l_h_i*1_1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left&quot;:195.11543307086617,&quot;top&quot;:104.26653147299457,&quot;width&quot;:659.20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522_1*l_h_d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986*690"/>
  <p:tag name="KSO_WM_DIAGRAM_MAX_ITEMCNT" val="2"/>
  <p:tag name="KSO_WM_DIAGRAM_MIN_ITEMCNT" val="2"/>
  <p:tag name="KSO_WM_DIAGRAM_VIRTUALLY_FRAME" val="{&quot;height&quot;:350.000244140625,&quot;left&quot;:195.11543307086617,&quot;top&quot;:104.26653147299457,&quot;width&quot;:659.20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PICTURE_SUBTYPE" val="b"/>
  <p:tag name="MH_PIC_SOURCE_TYPE" val="generate_slide_ai*{&quot;ai_type&quot;:&quot;generate_ppt&quot;,&quot;id&quot;:&quot;VCG41N497409873&quot;}*auto__ai_v2.1.2_ONLINE*1751040811902_121e07_80f28d4f8de3-slide-15"/>
  <p:tag name="KSO_WM_UNIT_USESOURCEFORMAT_APPLY" val="0"/>
</p:tagLst>
</file>

<file path=ppt/tags/tag443.xml><?xml version="1.0" encoding="utf-8"?>
<p:tagLst xmlns:p="http://schemas.openxmlformats.org/presentationml/2006/main">
  <p:tag name="KSO_WM_DIAGRAM_VIRTUALLY_FRAME" val="{&quot;height&quot;:350.000244140625,&quot;left&quot;:195.11543307086617,&quot;top&quot;:104.26653147299457,&quot;width&quot;:659.2003937007873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2_1*l_h_a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44.xml><?xml version="1.0" encoding="utf-8"?>
<p:tagLst xmlns:p="http://schemas.openxmlformats.org/presentationml/2006/main">
  <p:tag name="KSO_WM_DIAGRAM_VIRTUALLY_FRAME" val="{&quot;height&quot;:350.000244140625,&quot;left&quot;:195.11543307086617,&quot;top&quot;:104.26653147299457,&quot;width&quot;:659.2003937007873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22_1*l_h_a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8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445.xml><?xml version="1.0" encoding="utf-8"?>
<p:tagLst xmlns:p="http://schemas.openxmlformats.org/presentationml/2006/main">
  <p:tag name="KSO_WM_DIAGRAM_VIRTUALLY_FRAME" val="{&quot;height&quot;:350.000244140625,&quot;left&quot;:195.11543307086617,&quot;top&quot;:104.26653147299457,&quot;width&quot;:659.2003937007873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22_1*l_h_f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VALUE" val="24"/>
  <p:tag name="KSO_WM_DIAGRAM_MAX_ITEMCNT" val="2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。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22_1*l_h_i*1_1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50.000244140625,&quot;left&quot;:195.11543307086617,&quot;top&quot;:104.26653147299457,&quot;width&quot;:659.20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22_1*l_h_i*1_2_1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50.000244140625,&quot;left&quot;:195.11543307086617,&quot;top&quot;:104.26653147299457,&quot;width&quot;:659.20039370078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4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522_1*l_h_i*1_2_2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left&quot;:195.11543307086617,&quot;top&quot;:104.26653147299457,&quot;width&quot;:659.20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3522_1*l_h_i*1_2_3"/>
  <p:tag name="KSO_WM_TEMPLATE_CATEGORY" val="diagram"/>
  <p:tag name="KSO_WM_TEMPLATE_INDEX" val="20233522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50.000244140625,&quot;left&quot;:195.11543307086617,&quot;top&quot;:104.26653147299457,&quot;width&quot;:659.20039370078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2.381*350"/>
  <p:tag name="KSO_WM_SLIDE_POSITION" val="143.5*104.267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219"/>
  <p:tag name="KSO_WM_TEMPLATE_SUBCATEGORY" val="0"/>
  <p:tag name="KSO_WM_SLIDE_INDEX" val="1"/>
  <p:tag name="KSO_WM_TAG_VERSION" val="3.0"/>
  <p:tag name="KSO_WM_SLIDE_ID" val="custom20233591_1"/>
  <p:tag name="KSO_WM_SLIDE_ITEM_CNT" val="2"/>
</p:tagLst>
</file>

<file path=ppt/tags/tag4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593_1*a*1"/>
  <p:tag name="KSO_WM_TEMPLATE_CATEGORY" val="custom"/>
  <p:tag name="KSO_WM_TEMPLATE_INDEX" val="20233593"/>
  <p:tag name="KSO_WM_UNIT_LAYERLEVEL" val="1"/>
  <p:tag name="KSO_WM_TAG_VERSION" val="3.0"/>
  <p:tag name="KSO_WM_BEAUTIFY_FLAG" val="#wm#"/>
  <p:tag name="KSO_WM_UNIT_VALUE" val="30"/>
  <p:tag name="KSO_WM_UNIT_TEXT_TYPE" val="1"/>
  <p:tag name="KSO_WM_DIAGRAM_GROUP_CODE" val="l1-1"/>
  <p:tag name="KSO_WM_UNIT_PRESET_TEXT" val="单击此处添加标题"/>
  <p:tag name="KSO_WM_UNIT_TEXT_FILL_FORE_SCHEMECOLOR_INDEX" val="10"/>
  <p:tag name="KSO_WM_UNIT_TEXT_FILL_TYPE" val="1"/>
  <p:tag name="KSO_WM_UNIT_USESOURCEFORMAT_APPLY" val="0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i*1_1"/>
  <p:tag name="KSO_WM_TEMPLATE_CATEGORY" val="diagram"/>
  <p:tag name="KSO_WM_TEMPLATE_INDEX" val="2023559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75,&quot;left&quot;:48.002749801996195,&quot;top&quot;:131.82496062992124,&quot;width&quot;:264.2000122070312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f*1_1_1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UNIT_PRESET_TEXT" val="单击此处添加正文，文字是您思想的提炼，请言简意赅阐述内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60.75,&quot;left&quot;:48.002749801996195,&quot;top&quot;:131.82496062992124,&quot;width&quot;:264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a*1_1_1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60.75,&quot;left&quot;:48.002749801996195,&quot;top&quot;:131.82496062992124,&quot;width&quot;:264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a*1_2_1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60.75,&quot;left&quot;:48.002749801996195,&quot;top&quot;:131.82496062992124,&quot;width&quot;:264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i*1_1_1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0.75,&quot;left&quot;:48.002749801996195,&quot;top&quot;:131.82496062992124,&quot;width&quot;:264.20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i*1_1_2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75,&quot;left&quot;:48.002749801996195,&quot;top&quot;:131.82496062992124,&quot;width&quot;:264.20001220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i*1_2_1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60.75,&quot;left&quot;:48.002749801996195,&quot;top&quot;:131.82496062992124,&quot;width&quot;:264.2000122070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96_1*l_h_i*1_2_2"/>
  <p:tag name="KSO_WM_TEMPLATE_CATEGORY" val="diagram"/>
  <p:tag name="KSO_WM_TEMPLATE_INDEX" val="2023559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75,&quot;left&quot;:48.002749801996195,&quot;top&quot;:131.82496062992124,&quot;width&quot;:264.20001220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ID" val="custom20233593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picTxt"/>
  <p:tag name="KSO_WM_SLIDE_SIZE" val="264.194*360.75"/>
  <p:tag name="KSO_WM_SLIDE_POSITION" val="48.0055*131.8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31_1*a*1"/>
  <p:tag name="KSO_WM_TEMPLATE_CATEGORY" val="diagram"/>
  <p:tag name="KSO_WM_TEMPLATE_INDEX" val="20233231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0"/>
  <p:tag name="KSO_WM_UNIT_TEXT_FILL_TYPE" val="1"/>
  <p:tag name="KSO_WM_UNIT_USESOURCEFORMAT_APPLY" val="0"/>
</p:tagLst>
</file>

<file path=ppt/tags/tag46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1_1*l_h_i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left&quot;:108.02290590781868,&quot;top&quot;:125.01921388160527,&quot;width&quot;:743.974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6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31_1*l_h_f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left&quot;:108.02290590781868,&quot;top&quot;:125.01921388160527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，文字是您思想的提炼，请言简意赅的阐述观点。单击此处添加正文，文字是您思想的提炼。单击此处添加正文，文字是您思想的提炼，请言简意赅的阐述观点。"/>
  <p:tag name="KSO_WM_UNIT_TEXT_FILL_FORE_SCHEMECOLOR_INDEX" val="1"/>
  <p:tag name="KSO_WM_UNIT_TEXT_FILL_TYPE" val="1"/>
  <p:tag name="KSO_WM_UNIT_USESOURCEFORMAT_APPLY" val="0"/>
</p:tagLst>
</file>

<file path=ppt/tags/tag4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31_1*l_h_a*1_1_1"/>
  <p:tag name="KSO_WM_TEMPLATE_CATEGORY" val="diagram"/>
  <p:tag name="KSO_WM_TEMPLATE_INDEX" val="2023323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71.7520446777344,&quot;left&quot;:108.02290590781868,&quot;top&quot;:125.01921388160527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1_1*l_h_i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left&quot;:108.02290590781868,&quot;top&quot;:125.01921388160527,&quot;width&quot;:743.974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4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31_1*l_h_a*1_2_1"/>
  <p:tag name="KSO_WM_TEMPLATE_CATEGORY" val="diagram"/>
  <p:tag name="KSO_WM_TEMPLATE_INDEX" val="20233231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2"/>
  <p:tag name="KSO_WM_DIAGRAM_MIN_ITEMCNT" val="2"/>
  <p:tag name="KSO_WM_DIAGRAM_VIRTUALLY_FRAME" val="{&quot;height&quot;:371.7520446777344,&quot;left&quot;:108.02290590781868,&quot;top&quot;:125.01921388160527,&quot;width&quot;:743.974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231_1*l_h_d*1_2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left&quot;:108.02290590781868,&quot;top&quot;:125.01921388160527,&quot;width&quot;:743.974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VCG211345059599&quot;}*auto__ai_v2.1.2_ONLINE*1751040811902_121e07_80f28d4f8de3-slide-17"/>
  <p:tag name="KSO_WM_UNIT_LINE_FILL_TYPE" val="2"/>
  <p:tag name="KSO_WM_UNIT_USESOURCEFORMAT_APPLY" val="0"/>
</p:tagLst>
</file>

<file path=ppt/tags/tag4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471*4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231_1*l_h_d*1_1_1"/>
  <p:tag name="KSO_WM_TEMPLATE_CATEGORY" val="diagram"/>
  <p:tag name="KSO_WM_TEMPLATE_INDEX" val="2023323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71.7520446777344,&quot;left&quot;:108.02290590781868,&quot;top&quot;:125.01921388160527,&quot;width&quot;:743.974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MH_PIC_SOURCE_TYPE" val="generate_slide_ai*{&quot;ai_type&quot;:&quot;generate_ppt&quot;,&quot;id&quot;:&quot;VCG41N476009656&quot;}*auto__ai_v2.1.2_ONLINE*1751040811902_121e07_80f28d4f8de3-slide-17"/>
  <p:tag name="KSO_WM_UNIT_LINE_FILL_TYPE" val="2"/>
  <p:tag name="KSO_WM_UNIT_USESOURCEFORMAT_APPLY" val="0"/>
</p:tagLst>
</file>

<file path=ppt/tags/tag469.xml><?xml version="1.0" encoding="utf-8"?>
<p:tagLst xmlns:p="http://schemas.openxmlformats.org/presentationml/2006/main">
  <p:tag name="KSO_WM_SLIDE_ID" val="diagram20233231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LAYOUT" val="a_l"/>
  <p:tag name="KSO_WM_SLIDE_LAYOUT_CNT" val="1_1"/>
  <p:tag name="KSO_WM_TEMPLATE_THUMBS_INDEX" val="1、4、7、12、13、14、15、16、17、18、20、24、25、28、33、36、40、43、44"/>
  <p:tag name="KSO_WM_DIAGRAM_GROUP_CODE" val="l1-1"/>
  <p:tag name="KSO_WM_SLIDE_DIAGTYPE" val="l"/>
  <p:tag name="KSO_WM_SLIDE_SIZE" val="743.975*371.752"/>
  <p:tag name="KSO_WM_SLIDE_POSITION" val="108.013*125.029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772"/>
  <p:tag name="KSO_WM_UNIT_ID" val="custom20231772_1*a*1"/>
  <p:tag name="KSO_WM_UNIT_TEXT_TYPE" val="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72_1*i*1"/>
  <p:tag name="KSO_WM_TEMPLATE_CATEGORY" val="custom"/>
  <p:tag name="KSO_WM_TEMPLATE_INDEX" val="2023177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72.xml><?xml version="1.0" encoding="utf-8"?>
<p:tagLst xmlns:p="http://schemas.openxmlformats.org/presentationml/2006/main">
  <p:tag name="KSO_WM_UNIT_VALUE" val="989*98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72_1*d*1"/>
  <p:tag name="KSO_WM_TEMPLATE_CATEGORY" val="custom"/>
  <p:tag name="KSO_WM_TEMPLATE_INDEX" val="2023177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KSO_WM_UNIT_PICTURE_SUBTYPE" val="b"/>
  <p:tag name="KSO_WM_UNIT_FILL_FORE_SCHEMECOLOR_INDEX" val="5"/>
  <p:tag name="KSO_WM_UNIT_FILL_TYPE" val="1"/>
  <p:tag name="MH_PIC_SOURCE_TYPE" val="generate_slide_ai*{&quot;ai_type&quot;:&quot;generate_ppt&quot;,&quot;id&quot;:&quot;&quot;}*auto_qingqiu_ai_v2.1.2_ONLINE*1751040811902_121e07_80f28d4f8de3-slide-18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44_1*l_h_i*1_1_1"/>
  <p:tag name="KSO_WM_TEMPLATE_CATEGORY" val="diagram"/>
  <p:tag name="KSO_WM_TEMPLATE_INDEX" val="20235644"/>
  <p:tag name="KSO_WM_UNIT_LAYERLEVEL" val="1_1_1"/>
  <p:tag name="KSO_WM_TAG_VERSION" val="3.0"/>
  <p:tag name="KSO_WM_UNIT_SUBTYPE" val="d"/>
  <p:tag name="KSO_WM_UNIT_TYPE" val="l_h_i"/>
  <p:tag name="KSO_WM_UNIT_INDEX" val="1_1_1"/>
  <p:tag name="KSO_WM_DIAGRAM_MAX_ITEMCNT" val="8"/>
  <p:tag name="KSO_WM_DIAGRAM_MIN_ITEMCNT" val="2"/>
  <p:tag name="KSO_WM_DIAGRAM_VIRTUALLY_FRAME" val="{&quot;height&quot;:360.75,&quot;width&quot;:554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0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44_1*l_h_a*1_1_1"/>
  <p:tag name="KSO_WM_TEMPLATE_CATEGORY" val="diagram"/>
  <p:tag name="KSO_WM_TEMPLATE_INDEX" val="20235644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1_1"/>
  <p:tag name="KSO_WM_UNIT_TEXT_TYPE" val="1"/>
  <p:tag name="KSO_WM_DIAGRAM_MAX_ITEMCNT" val="8"/>
  <p:tag name="KSO_WM_DIAGRAM_MIN_ITEMCNT" val="2"/>
  <p:tag name="KSO_WM_DIAGRAM_VIRTUALLY_FRAME" val="{&quot;height&quot;:360.75,&quot;width&quot;:554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VALUE" val="19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44_1*l_h_f*1_1_1"/>
  <p:tag name="KSO_WM_TEMPLATE_CATEGORY" val="diagram"/>
  <p:tag name="KSO_WM_TEMPLATE_INDEX" val="20235644"/>
  <p:tag name="KSO_WM_UNIT_LAYERLEVEL" val="1_1_1"/>
  <p:tag name="KSO_WM_TAG_VERSION" val="3.0"/>
  <p:tag name="KSO_WM_UNIT_SUBTYPE" val="a"/>
  <p:tag name="KSO_WM_UNIT_TEXT_LAYER_COUNT" val="1"/>
  <p:tag name="KSO_WM_UNIT_NOCLEAR" val="0"/>
  <p:tag name="KSO_WM_UNIT_TYPE" val="l_h_f"/>
  <p:tag name="KSO_WM_UNIT_INDEX" val="1_1_1"/>
  <p:tag name="KSO_WM_UNIT_TEXT_TYPE" val="1"/>
  <p:tag name="KSO_WM_DIAGRAM_MAX_ITEMCNT" val="8"/>
  <p:tag name="KSO_WM_DIAGRAM_MIN_ITEMCNT" val="2"/>
  <p:tag name="KSO_WM_DIAGRAM_VIRTUALLY_FRAME" val="{&quot;height&quot;:360.75,&quot;width&quot;:554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VALUE" val="38"/>
  <p:tag name="KSO_WM_UNIT_PRESET_TEXT" val="单击此处添加正文，文字是您思想的提炼，请言简意赅阐述内容。"/>
  <p:tag name="KSO_WM_UNIT_TEXT_FILL_FORE_SCHEMECOLOR_INDEX" val="1"/>
  <p:tag name="KSO_WM_UNIT_TEXT_FILL_TYPE" val="1"/>
  <p:tag name="KSO_WM_UNIT_USESOURCEFORMAT_APPLY" val="0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44_1*l_h_i*1_2_1"/>
  <p:tag name="KSO_WM_TEMPLATE_CATEGORY" val="diagram"/>
  <p:tag name="KSO_WM_TEMPLATE_INDEX" val="20235644"/>
  <p:tag name="KSO_WM_UNIT_LAYERLEVEL" val="1_1_1"/>
  <p:tag name="KSO_WM_TAG_VERSION" val="3.0"/>
  <p:tag name="KSO_WM_UNIT_SUBTYPE" val="d"/>
  <p:tag name="KSO_WM_UNIT_TYPE" val="l_h_i"/>
  <p:tag name="KSO_WM_UNIT_INDEX" val="1_2_1"/>
  <p:tag name="KSO_WM_DIAGRAM_MAX_ITEMCNT" val="8"/>
  <p:tag name="KSO_WM_DIAGRAM_MIN_ITEMCNT" val="2"/>
  <p:tag name="KSO_WM_DIAGRAM_VIRTUALLY_FRAME" val="{&quot;height&quot;:360.75,&quot;width&quot;:554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0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44_1*l_h_a*1_2_1"/>
  <p:tag name="KSO_WM_TEMPLATE_CATEGORY" val="diagram"/>
  <p:tag name="KSO_WM_TEMPLATE_INDEX" val="20235644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2_1"/>
  <p:tag name="KSO_WM_UNIT_TEXT_TYPE" val="1"/>
  <p:tag name="KSO_WM_DIAGRAM_MAX_ITEMCNT" val="8"/>
  <p:tag name="KSO_WM_DIAGRAM_MIN_ITEMCNT" val="2"/>
  <p:tag name="KSO_WM_DIAGRAM_VIRTUALLY_FRAME" val="{&quot;height&quot;:360.75,&quot;width&quot;:554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VALUE" val="19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44_1*l_h_f*1_2_1"/>
  <p:tag name="KSO_WM_TEMPLATE_CATEGORY" val="diagram"/>
  <p:tag name="KSO_WM_TEMPLATE_INDEX" val="20235644"/>
  <p:tag name="KSO_WM_UNIT_LAYERLEVEL" val="1_1_1"/>
  <p:tag name="KSO_WM_TAG_VERSION" val="3.0"/>
  <p:tag name="KSO_WM_UNIT_SUBTYPE" val="a"/>
  <p:tag name="KSO_WM_UNIT_TEXT_LAYER_COUNT" val="1"/>
  <p:tag name="KSO_WM_UNIT_NOCLEAR" val="0"/>
  <p:tag name="KSO_WM_UNIT_TYPE" val="l_h_f"/>
  <p:tag name="KSO_WM_UNIT_INDEX" val="1_2_1"/>
  <p:tag name="KSO_WM_UNIT_TEXT_TYPE" val="1"/>
  <p:tag name="KSO_WM_DIAGRAM_MAX_ITEMCNT" val="8"/>
  <p:tag name="KSO_WM_DIAGRAM_MIN_ITEMCNT" val="2"/>
  <p:tag name="KSO_WM_DIAGRAM_VIRTUALLY_FRAME" val="{&quot;height&quot;:360.75,&quot;width&quot;:554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VALUE" val="38"/>
  <p:tag name="KSO_WM_UNIT_PRESET_TEXT" val="添加正文 ，文字是您思想的提炼，请言简意赅阐述内容。"/>
  <p:tag name="KSO_WM_UNIT_TEXT_FILL_FORE_SCHEMECOLOR_INDEX" val="1"/>
  <p:tag name="KSO_WM_UNIT_TEXT_FILL_TYPE" val="1"/>
  <p:tag name="KSO_WM_UNIT_USESOURCEFORMAT_APPLY" val="0"/>
</p:tagLst>
</file>

<file path=ppt/tags/tag47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54.9*359.097"/>
  <p:tag name="KSO_WM_SLIDE_POSITION" val="360.7*131.97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219"/>
  <p:tag name="KSO_WM_TEMPLATE_SUBCATEGORY" val="0"/>
  <p:tag name="KSO_WM_SLIDE_INDEX" val="1"/>
  <p:tag name="KSO_WM_TAG_VERSION" val="3.0"/>
  <p:tag name="KSO_WM_SLIDE_ID" val="custom20231772_1"/>
  <p:tag name="KSO_WM_SLIDE_ITEM_CNT" val="3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4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1*l_h_f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，简明扼要地阐述您的观点，根据需要可酌情增减文字,单击此处添加文本具体内容"/>
  <p:tag name="KSO_WM_UNIT_FILL_TYPE" val="3"/>
  <p:tag name="KSO_WM_UNIT_USESOURCEFORMAT_APPLY" val="0"/>
</p:tagLst>
</file>

<file path=ppt/tags/tag4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4_1*l_h_i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1*l_h_d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  <p:tag name="MH_PIC_SOURCE_TYPE" val="generate_slide_ai*{&quot;ai_type&quot;:&quot;generate_ppt&quot;,&quot;id&quot;:&quot;VCG41N511848551&quot;}*auto__ai_v2.1.2_ONLINE*1751040811902_121e07_80f28d4f8de3-slide-19"/>
  <p:tag name="KSO_WM_UNIT_LINE_FILL_TYPE" val="2"/>
  <p:tag name="KSO_WM_UNIT_USESOURCEFORMAT_APPLY" val="0"/>
</p:tagLst>
</file>

<file path=ppt/tags/tag4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1*l_h_a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4_1*l_h_i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1*l_h_a*1_2_1"/>
  <p:tag name="KSO_WM_TEMPLATE_CATEGORY" val="diagram"/>
  <p:tag name="KSO_WM_TEMPLATE_INDEX" val="20232474"/>
  <p:tag name="KSO_WM_UNIT_LAYERLEVEL" val="1_1_1"/>
  <p:tag name="KSO_WM_TAG_VERSION" val="3.0"/>
  <p:tag name="KSO_WM_UNIT_VALUE" val="12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1*l_h_d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5001220703125,&quot;left&quot;:54.48223876953125,&quot;top&quot;:148.6999938964844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  <p:tag name="MH_PIC_SOURCE_TYPE" val="generate_slide_ai*{&quot;ai_type&quot;:&quot;generate_ppt&quot;,&quot;id&quot;:&quot;VCG41N492426100&quot;}*auto__ai_v2.1.2_ONLINE*1751040811902_121e07_80f28d4f8de3-slide-19"/>
  <p:tag name="KSO_WM_UNIT_LINE_FILL_TYPE" val="2"/>
  <p:tag name="KSO_WM_UNIT_USESOURCEFORMAT_APPLY" val="0"/>
</p:tagLst>
</file>

<file path=ppt/tags/tag488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766.91*286.45"/>
  <p:tag name="KSO_WM_SLIDE_POSITION" val="96.545*148.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63_1*a*1"/>
  <p:tag name="KSO_WM_TEMPLATE_CATEGORY" val="custom"/>
  <p:tag name="KSO_WM_TEMPLATE_INDEX" val="20232463"/>
  <p:tag name="KSO_WM_UNIT_LAYERLEVEL" val="1"/>
  <p:tag name="KSO_WM_TAG_VERSION" val="3.0"/>
  <p:tag name="KSO_WM_BEAUTIFY_FLAG" val="#wm#"/>
  <p:tag name="KSO_WM_UNIT_VALUE" val="30"/>
  <p:tag name="KSO_WM_DIAGRAM_GROUP_CODE" val="l1-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412_1*l_i*1_1"/>
  <p:tag name="KSO_WM_TEMPLATE_CATEGORY" val="diagram"/>
  <p:tag name="KSO_WM_TEMPLATE_INDEX" val="20235412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IRTUALLY_FRAME" val="{&quot;height&quot;:360.75007874015745,&quot;left&quot;:47.112440944881925,&quot;top&quot;:131.2887401574803,&quot;width&quot;:409.5}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412_1*l_h_f*1_1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UNIT_TEXT_LAYER_COUNT" val="1"/>
  <p:tag name="KSO_WM_DIAGRAM_GROUP_CODE" val="l1-1"/>
  <p:tag name="KSO_WM_DIAGRAM_VIRTUALLY_FRAME" val="{&quot;height&quot;:360.75007874015745,&quot;left&quot;:47.112440944881925,&quot;top&quot;:131.2887401574803,&quot;width&quot;:409.5}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412_1*l_h_a*1_1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IRTUALLY_FRAME" val="{&quot;height&quot;:360.75007874015745,&quot;left&quot;:47.112440944881925,&quot;top&quot;:131.2887401574803,&quot;width&quot;:409.5}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360.75007874015745,&quot;left&quot;:47.112440944881925,&quot;top&quot;:131.2887401574803,&quot;width&quot;:409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1*l_h_i*1_1_1"/>
  <p:tag name="KSO_WM_UNIT_INDEX" val="1_1_1"/>
  <p:tag name="KSO_WM_UNIT_USESOURCEFORMAT_APPLY" val="0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4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412_1*l_h_f*1_2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UNIT_TEXT_LAYER_COUNT" val="1"/>
  <p:tag name="KSO_WM_DIAGRAM_GROUP_CODE" val="l1-1"/>
  <p:tag name="KSO_WM_DIAGRAM_VIRTUALLY_FRAME" val="{&quot;height&quot;:360.75007874015745,&quot;left&quot;:47.112440944881925,&quot;top&quot;:131.2887401574803,&quot;width&quot;:409.5}"/>
  <p:tag name="KSO_WM_DIAGRAM_VERSION" val="3"/>
  <p:tag name="KSO_WM_DIAGRAM_COLOR_TRICK" val="1"/>
  <p:tag name="KSO_WM_DIAGRAM_COLOR_TEXT_CAN_REMOVE" val="n"/>
  <p:tag name="KSO_WM_UNIT_PRESET_TEXT" val="单击此处输入你的正文，文字是您思想的提炼，为了最终演示发布的良好效果，请言简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412_1*l_h_a*1_2_1"/>
  <p:tag name="KSO_WM_TEMPLATE_CATEGORY" val="diagram"/>
  <p:tag name="KSO_WM_TEMPLATE_INDEX" val="20235412"/>
  <p:tag name="KSO_WM_UNIT_LAYERLEVEL" val="1_1_1"/>
  <p:tag name="KSO_WM_TAG_VERSION" val="3.0"/>
  <p:tag name="KSO_WM_BEAUTIFY_FLAG" val="#wm#"/>
  <p:tag name="KSO_WM_DIAGRAM_GROUP_CODE" val="l1-1"/>
  <p:tag name="KSO_WM_DIAGRAM_VIRTUALLY_FRAME" val="{&quot;height&quot;:360.75007874015745,&quot;left&quot;:47.112440944881925,&quot;top&quot;:131.2887401574803,&quot;width&quot;:409.5}"/>
  <p:tag name="KSO_WM_DIAGRAM_VERSION" val="3"/>
  <p:tag name="KSO_WM_DIAGRAM_COLOR_TRICK" val="1"/>
  <p:tag name="KSO_WM_DIAGRAM_COLOR_TEXT_CAN_REMOVE" val="n"/>
  <p:tag name="KSO_WM_UNIT_PRESET_TEXT" val="单击此处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412"/>
  <p:tag name="KSO_WM_UNIT_LAYERLEVEL" val="1_1_1"/>
  <p:tag name="KSO_WM_TAG_VERSION" val="3.0"/>
  <p:tag name="KSO_WM_DIAGRAM_MAX_ITEMCNT" val="8"/>
  <p:tag name="KSO_WM_DIAGRAM_MIN_ITEMCNT" val="2"/>
  <p:tag name="KSO_WM_DIAGRAM_VIRTUALLY_FRAME" val="{&quot;height&quot;:360.75007874015745,&quot;left&quot;:47.112440944881925,&quot;top&quot;:131.2887401574803,&quot;width&quot;:409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412_1*l_h_i*1_2_1"/>
  <p:tag name="KSO_WM_UNIT_INDEX" val="1_2_1"/>
  <p:tag name="KSO_WM_UNIT_USESOURCEFORMAT_APPLY" val="0"/>
  <p:tag name="KSO_WM_BEAUTIFY_FLAG" val="#wm#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</p:tagLst>
</file>

<file path=ppt/tags/tag497.xml><?xml version="1.0" encoding="utf-8"?>
<p:tagLst xmlns:p="http://schemas.openxmlformats.org/presentationml/2006/main">
  <p:tag name="KSO_WM_SLIDE_ID" val="custom2023246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picTxt"/>
  <p:tag name="KSO_WM_SLIDE_SIZE" val="409.475*360.773"/>
  <p:tag name="KSO_WM_SLIDE_POSITION" val="47.425*131.539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4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47_3*a*1"/>
  <p:tag name="KSO_WM_TEMPLATE_CATEGORY" val="diagram"/>
  <p:tag name="KSO_WM_TEMPLATE_INDEX" val="2023314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0"/>
  <p:tag name="KSO_WM_UNIT_TEXT_FILL_TYPE" val="1"/>
  <p:tag name="KSO_WM_UNIT_USESOURCEFORMAT_APPLY" val="0"/>
</p:tagLst>
</file>

<file path=ppt/tags/tag4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79*7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7_1*l_h_d*1_1_1"/>
  <p:tag name="KSO_WM_TEMPLATE_CATEGORY" val="diagram"/>
  <p:tag name="KSO_WM_TEMPLATE_INDEX" val="2023314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1413385826772,&quot;left&quot;:73.35057745024915,&quot;top&quot;:141.69007874015747,&quot;width&quot;:812.94073486328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3"/>
  <p:tag name="MH_PIC_SOURCE_TYPE" val="generate_slide_ai*{&quot;ai_type&quot;:&quot;generate_ppt&quot;,&quot;id&quot;:&quot;VCG211401285160&quot;}*auto__ai_v2.1.2_ONLINE*1751040811902_121e07_80f28d4f8de3-slide-21"/>
  <p:tag name="KSO_WM_UNIT_LINE_FILL_TYPE" val="2"/>
  <p:tag name="KSO_WM_UNIT_USESOURCEFORMAT_APPLY" val="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1*l_h_f*1_1_1"/>
  <p:tag name="KSO_WM_TEMPLATE_CATEGORY" val="diagram"/>
  <p:tag name="KSO_WM_TEMPLATE_INDEX" val="2023314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3385826772,&quot;left&quot;:73.35057745024915,&quot;top&quot;:141.69007874015747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5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1*l_h_a*1_1_1"/>
  <p:tag name="KSO_WM_TEMPLATE_CATEGORY" val="diagram"/>
  <p:tag name="KSO_WM_TEMPLATE_INDEX" val="2023314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3385826772,&quot;left&quot;:73.35057745024915,&quot;top&quot;:141.69007874015747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5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1*l_h_a*1_2_1"/>
  <p:tag name="KSO_WM_TEMPLATE_CATEGORY" val="diagram"/>
  <p:tag name="KSO_WM_TEMPLATE_INDEX" val="2023314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3385826772,&quot;left&quot;:73.35057745024915,&quot;top&quot;:141.69007874015747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503.xml><?xml version="1.0" encoding="utf-8"?>
<p:tagLst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812_1*a*1"/>
  <p:tag name="KSO_WM_TEMPLATE_CATEGORY" val="custom"/>
  <p:tag name="KSO_WM_TEMPLATE_INDEX" val="20231812"/>
  <p:tag name="KSO_WM_UNIT_LAYERLEVEL" val="1"/>
  <p:tag name="KSO_WM_TAG_VERSION" val="3.0"/>
  <p:tag name="KSO_WM_BEAUTIFY_FLAG" val="#wm#"/>
  <p:tag name="KSO_WM_UNIT_TEXT_TYPE" val="1"/>
  <p:tag name="KSO_WM_UNIT_VALUE" val="19"/>
  <p:tag name="KSO_WM_UNIT_PRESET_TEXT" val="单击此处添加标题"/>
  <p:tag name="KSO_WM_UNIT_TEXT_FILL_FORE_SCHEMECOLOR_INDEX" val="10"/>
  <p:tag name="KSO_WM_UNIT_TEXT_FILL_TYPE" val="1"/>
  <p:tag name="KSO_WM_UNIT_USESOURCEFORMAT_APPLY" val="0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07_1*l_i*1_1"/>
  <p:tag name="KSO_WM_TEMPLATE_CATEGORY" val="diagram"/>
  <p:tag name="KSO_WM_TEMPLATE_INDEX" val="20235507"/>
  <p:tag name="KSO_WM_UNIT_LAYERLEVEL" val="1_1"/>
  <p:tag name="KSO_WM_TAG_VERSION" val="3.0"/>
  <p:tag name="KSO_WM_BEAUTIFY_FLAG" val="#wm#"/>
  <p:tag name="KSO_WM_UNIT_TYPE" val="l_i"/>
  <p:tag name="KSO_WM_UNIT_INDEX" val="1_1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60.39999389648443,&quot;left&quot;:54.224251968503935,&quot;top&quot;:131.90000305175778,&quot;width&quot;:409.5015748031496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5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507_1*l_h_f*1_1_1"/>
  <p:tag name="KSO_WM_TEMPLATE_CATEGORY" val="diagram"/>
  <p:tag name="KSO_WM_TEMPLATE_INDEX" val="2023550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2"/>
  <p:tag name="KSO_WM_DIAGRAM_VIRTUALLY_FRAME" val="{&quot;height&quot;:360.39999389648443,&quot;left&quot;:54.224251968503935,&quot;top&quot;:131.90000305175778,&quot;width&quot;:409.5015748031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输入你的正文，文字是您思想的提炼为了最终演示的发布。"/>
  <p:tag name="KSO_WM_UNIT_TEXT_FILL_FORE_SCHEMECOLOR_INDEX" val="1"/>
  <p:tag name="KSO_WM_UNIT_TEXT_FILL_TYPE" val="1"/>
  <p:tag name="KSO_WM_UNIT_USESOURCEFORMAT_APPLY" val="0"/>
</p:tagLst>
</file>

<file path=ppt/tags/tag5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507_1*l_h_a*1_1_1"/>
  <p:tag name="KSO_WM_TEMPLATE_CATEGORY" val="diagram"/>
  <p:tag name="KSO_WM_TEMPLATE_INDEX" val="2023550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2"/>
  <p:tag name="KSO_WM_DIAGRAM_VIRTUALLY_FRAME" val="{&quot;height&quot;:360.39999389648443,&quot;left&quot;:54.224251968503935,&quot;top&quot;:131.90000305175778,&quot;width&quot;:409.5015748031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5507_1*l_h_i*1_1_1"/>
  <p:tag name="KSO_WM_TEMPLATE_CATEGORY" val="diagram"/>
  <p:tag name="KSO_WM_TEMPLATE_INDEX" val="2023550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2"/>
  <p:tag name="KSO_WM_DIAGRAM_VIRTUALLY_FRAME" val="{&quot;height&quot;:360.39999389648443,&quot;left&quot;:54.224251968503935,&quot;top&quot;:131.90000305175778,&quot;width&quot;:409.5015748031496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5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507_1*l_h_a*1_2_1"/>
  <p:tag name="KSO_WM_TEMPLATE_CATEGORY" val="diagram"/>
  <p:tag name="KSO_WM_TEMPLATE_INDEX" val="2023550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2"/>
  <p:tag name="KSO_WM_DIAGRAM_VIRTUALLY_FRAME" val="{&quot;height&quot;:360.39999389648443,&quot;left&quot;:54.224251968503935,&quot;top&quot;:131.90000305175778,&quot;width&quot;:409.5015748031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5507_1*l_h_i*1_2_1"/>
  <p:tag name="KSO_WM_TEMPLATE_CATEGORY" val="diagram"/>
  <p:tag name="KSO_WM_TEMPLATE_INDEX" val="20235507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5"/>
  <p:tag name="KSO_WM_DIAGRAM_MIN_ITEMCNT" val="2"/>
  <p:tag name="KSO_WM_DIAGRAM_VIRTUALLY_FRAME" val="{&quot;height&quot;:360.39999389648443,&quot;left&quot;:54.224251968503935,&quot;top&quot;:131.90000305175778,&quot;width&quot;:409.5015748031496}"/>
  <p:tag name="KSO_WM_DIAGRAM_COLOR_MATCH_VALUE" val="{&quot;shape&quot;:{&quot;fill&quot;:{&quot;type&quot;:0},&quot;glow&quot;:{&quot;colorType&quot;:0},&quot;line&quot;:{&quot;solidLine&quot;:{&quot;brightness&quot;:0.15000000596046448,&quot;colorType&quot;:1,&quot;foreColorIndex&quot;:13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511.xml><?xml version="1.0" encoding="utf-8"?>
<p:tagLst xmlns:p="http://schemas.openxmlformats.org/presentationml/2006/main">
  <p:tag name="KSO_WM_SLIDE_ID" val="custom20231812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picTxt"/>
  <p:tag name="KSO_WM_SLIDE_SIZE" val="408.8*360.15"/>
  <p:tag name="KSO_WM_SLIDE_POSITION" val="54.55*13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5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5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91980791227087,&quot;left&quot;:54.8,&quot;top&quot;:111.1931054735559,&quot;width&quot;:885.170708661417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5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91980791227087,&quot;left&quot;:54.8,&quot;top&quot;:111.1931054735559,&quot;width&quot;:885.1707086614173}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13"/>
  <p:tag name="KSO_WM_UNIT_PICTURE_SUBTYPE" val="b"/>
  <p:tag name="MH_PIC_SOURCE_TYPE" val="generate_slide_ai*{&quot;ai_type&quot;:&quot;generate_ppt&quot;,&quot;id&quot;:&quot;VCG41N475957910&quot;}*auto__ai_v2.1.2_ONLINE*1751040811902_121e07_80f28d4f8de3-slide-23"/>
  <p:tag name="KSO_WM_UNIT_LINE_FILL_TYPE" val="2"/>
  <p:tag name="KSO_WM_UNIT_USESOURCEFORMAT_APPLY" val="0"/>
</p:tagLst>
</file>

<file path=ppt/tags/tag5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2.91980791227087,&quot;left&quot;:54.8,&quot;top&quot;:111.1931054735559,&quot;width&quot;:885.17070866141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2.91980791227087,&quot;left&quot;:54.8,&quot;top&quot;:111.1931054735559,&quot;width&quot;:885.17070866141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5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91980791227087,&quot;left&quot;:54.8,&quot;top&quot;:111.1931054735559,&quot;width&quot;:885.170708661417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5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2.91980791227087,&quot;left&quot;:54.8,&quot;top&quot;:111.1931054735559,&quot;width&quot;:885.170708661417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UNIT_USESOURCEFORMAT_APPLY" val="0"/>
</p:tagLst>
</file>

<file path=ppt/tags/tag519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28_1*a*1"/>
  <p:tag name="KSO_WM_TEMPLATE_CATEGORY" val="custom"/>
  <p:tag name="KSO_WM_TEMPLATE_INDEX" val="20231928"/>
  <p:tag name="KSO_WM_UNIT_LAYERLEVEL" val="1"/>
  <p:tag name="KSO_WM_TAG_VERSION" val="3.0"/>
  <p:tag name="KSO_WM_BEAUTIFY_FLAG" val="#wm#"/>
  <p:tag name="KSO_WM_UNIT_VALUE" val="30"/>
  <p:tag name="KSO_WM_DIAGRAM_GROUP_CODE" val="l1-1"/>
  <p:tag name="KSO_WM_UNIT_PRESET_TEXT" val="单击此处添加标题"/>
  <p:tag name="KSO_WM_UNIT_TEXT_TYPE" val="1"/>
  <p:tag name="KSO_WM_UNIT_TEXT_FILL_FORE_SCHEMECOLOR_INDEX" val="10"/>
  <p:tag name="KSO_WM_UNIT_TEXT_FILL_TYPE" val="1"/>
  <p:tag name="KSO_WM_UNIT_USESOURCEFORMAT_APPLY" val="0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5541_1*l_h_i*1_1_1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LINE_FORE_SCHEMECOLOR_INDEX" val="5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gradient&quot;:[{&quot;brightness&quot;:0,&quot;colorType&quot;:1,&quot;foreColorIndex&quot;:5,&quot;pos&quot;:0.14000000059604645,&quot;transparency&quot;:0},{&quot;brightness&quot;:-0.25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5541_1*l_h_i*1_1_2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8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solid&quot;:{&quot;brightness&quot;:0.800000011920929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23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5541_1*l_h_f*1_1_1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UNIT_VALUE" val="34"/>
  <p:tag name="KSO_WM_DIAGRAM_VERSION" val="3"/>
  <p:tag name="KSO_WM_DIAGRAM_COLOR_TRICK" val="1"/>
  <p:tag name="KSO_WM_DIAGRAM_COLOR_TEXT_CAN_REMOVE" val="n"/>
  <p:tag name="KSO_WM_UNIT_PRESET_TEXT" val="单击添加正文，文字是您思想的提炼，请言简意赅阐述内容。"/>
  <p:tag name="KSO_WM_UNIT_TEXT_TYPE" val="1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5541_1*l_h_a*1_1_1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UNIT_VALUE" val="13"/>
  <p:tag name="KSO_WM_DIAGRAM_VERSION" val="3"/>
  <p:tag name="KSO_WM_DIAGRAM_COLOR_TRICK" val="1"/>
  <p:tag name="KSO_WM_DIAGRAM_COLOR_TEXT_CAN_REMOVE" val="n"/>
  <p:tag name="KSO_WM_UNIT_PRESET_TEXT" val="单击添加项标题"/>
  <p:tag name="KSO_WM_UNIT_TEXT_TYPE" val="1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5541_1*l_h_i*1_2_1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type&quot;:0},&quot;glow&quot;:{&quot;colorType&quot;:0},&quot;line&quot;:{&quot;type&quot;:0},&quot;shadow&quot;:{&quot;brightness&quot;:0,&quot;colorType&quot;:1,&quot;foreColorIndex&quot;:5,&quot;transparency&quot;:0.799329996109008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5541_1*l_h_i*1_2_2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solid&quot;:{&quot;brightness&quot;:0,&quot;colorType&quot;:2,&quot;rgb&quot;:&quot;#ffffff&quot;,&quot;transparency&quot;:0.699999988079071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5541_1*l_h_i*1_2_3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4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28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5541_1*l_h_f*1_2_1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UNIT_VALUE" val="34"/>
  <p:tag name="KSO_WM_DIAGRAM_VERSION" val="3"/>
  <p:tag name="KSO_WM_DIAGRAM_COLOR_TRICK" val="1"/>
  <p:tag name="KSO_WM_DIAGRAM_COLOR_TEXT_CAN_REMOVE" val="n"/>
  <p:tag name="KSO_WM_UNIT_PRESET_TEXT" val="单击此处添加正文，文字是您思想的提炼，请言简意赅阐述内容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5541_1*l_h_a*1_2_1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UNIT_VALUE" val="13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5541_1*l_h_i*1_3_1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LINE_FORE_SCHEMECOLOR_INDEX" val="5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gradient&quot;:[{&quot;brightness&quot;:0,&quot;colorType&quot;:1,&quot;foreColorIndex&quot;:5,&quot;pos&quot;:0.14000000059604645,&quot;transparency&quot;:0},{&quot;brightness&quot;:-0.25,&quot;colorType&quot;:1,&quot;foreColorIndex&quot;:5,&quot;pos&quot;:1,&quot;transparency&quot;:0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5541_1*l_h_i*1_3_2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8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solid&quot;:{&quot;brightness&quot;:0.800000011920929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5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5541_1*l_h_a*1_3_1"/>
  <p:tag name="KSO_WM_TEMPLATE_CATEGORY" val="diagram"/>
  <p:tag name="KSO_WM_TEMPLATE_INDEX" val="202355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项标题"/>
  <p:tag name="KSO_WM_UNIT_TEXT_TYPE" val="1"/>
  <p:tag name="KSO_WM_DIAGRAM_MAX_ITEMCNT" val="5"/>
  <p:tag name="KSO_WM_DIAGRAM_MIN_ITEMCNT" val="3"/>
  <p:tag name="KSO_WM_DIAGRAM_VIRTUALLY_FRAME" val="{&quot;height&quot;:360.20001220703125,&quot;left&quot;:47.849963681679036,&quot;top&quot;:132.9749545264056,&quot;width&quot;:408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33.xml><?xml version="1.0" encoding="utf-8"?>
<p:tagLst xmlns:p="http://schemas.openxmlformats.org/presentationml/2006/main">
  <p:tag name="KSO_WM_SLIDE_ID" val="custom20231928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1219"/>
  <p:tag name="KSO_WM_SLIDE_TYPE" val="text"/>
  <p:tag name="KSO_WM_SLIDE_SUBTYPE" val="picTxt"/>
  <p:tag name="KSO_WM_SLIDE_SIZE" val="408.15*358.45"/>
  <p:tag name="KSO_WM_SLIDE_POSITION" val="47.85*133.8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35.xml><?xml version="1.0" encoding="utf-8"?>
<p:tagLst xmlns:p="http://schemas.openxmlformats.org/presentationml/2006/main">
  <p:tag name="KSO_WM_BEAUTIFY_FLAG" val="#wm#"/>
  <p:tag name="KSO_WM_TEMPLATE_CATEGORY" val="custom"/>
  <p:tag name="KSO_WM_TEMPLATE_INDEX" val="20231219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9*a*1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219_9*f*4"/>
  <p:tag name="KSO_WM_TEMPLATE_CATEGORY" val="custom"/>
  <p:tag name="KSO_WM_TEMPLATE_INDEX" val="20231219"/>
  <p:tag name="KSO_WM_UNIT_LAYERLEVEL" val="1"/>
  <p:tag name="KSO_WM_TAG_VERSION" val="3.0"/>
  <p:tag name="KSO_WM_BEAUTIFY_FLAG" val="#wm#"/>
  <p:tag name="KSO_WM_UNIT_SUBTYPE" val="b"/>
  <p:tag name="KSO_WM_UNIT_NOCLEAR" val="0"/>
  <p:tag name="KSO_WM_UNIT_VALUE" val="8"/>
  <p:tag name="KSO_WM_UNIT_TYPE" val="f"/>
  <p:tag name="KSO_WM_UNIT_INDEX" val="4"/>
</p:tagLst>
</file>

<file path=ppt/tags/tag538.xml><?xml version="1.0" encoding="utf-8"?>
<p:tagLst xmlns:p="http://schemas.openxmlformats.org/presentationml/2006/main">
  <p:tag name="KSO_WM_SLIDE_ID" val="custom2023121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219"/>
  <p:tag name="KSO_WM_SLIDE_TYPE" val="endPage"/>
  <p:tag name="KSO_WM_SLIDE_SUBTYPE" val="pureTxt"/>
  <p:tag name="KSO_WM_SLIDE_LAYOUT" val="a_f"/>
  <p:tag name="KSO_WM_SLIDE_LAYOUT_CNT" val="1_1"/>
</p:tagLst>
</file>

<file path=ppt/tags/tag539.xml><?xml version="1.0" encoding="utf-8"?>
<p:tagLst xmlns:p="http://schemas.openxmlformats.org/presentationml/2006/main">
  <p:tag name="KSO_WM_PRESENTATION_SOURCE" val="WPPAIGeneratePPT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母版文本样式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9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1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3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4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5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6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7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8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​​">
  <a:themeElements>
    <a:clrScheme name="自定义 172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2B7784"/>
      </a:accent1>
      <a:accent2>
        <a:srgbClr val="27B7A9"/>
      </a:accent2>
      <a:accent3>
        <a:srgbClr val="7E9E93"/>
      </a:accent3>
      <a:accent4>
        <a:srgbClr val="6EBF51"/>
      </a:accent4>
      <a:accent5>
        <a:srgbClr val="AF9C55"/>
      </a:accent5>
      <a:accent6>
        <a:srgbClr val="FFA109"/>
      </a:accent6>
      <a:hlink>
        <a:srgbClr val="304FFE"/>
      </a:hlink>
      <a:folHlink>
        <a:srgbClr val="492067"/>
      </a:folHlink>
    </a:clrScheme>
    <a:fontScheme name="自定义 20">
      <a:majorFont>
        <a:latin typeface="汉仪楷体简"/>
        <a:ea typeface="汉仪楷体简"/>
        <a:cs typeface=""/>
      </a:majorFont>
      <a:minorFont>
        <a:latin typeface="汉仪楷体简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  <a:alpha val="53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  <a:lnDef>
      <a:spPr>
        <a:ln>
          <a:solidFill>
            <a:schemeClr val="accent1">
              <a:lumMod val="20000"/>
              <a:lumOff val="80000"/>
              <a:alpha val="27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 algn="r">
          <a:lnSpc>
            <a:spcPct val="100000"/>
          </a:lnSpc>
          <a:defRPr sz="2000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  <a:cs typeface="汉仪楷体简" panose="02010600000101010101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3572</Words>
  <Application>WPS 演示</Application>
  <PresentationFormat>宽屏</PresentationFormat>
  <Paragraphs>238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20</vt:i4>
      </vt:variant>
      <vt:variant>
        <vt:lpstr>幻灯片标题</vt:lpstr>
      </vt:variant>
      <vt:variant>
        <vt:i4>26</vt:i4>
      </vt:variant>
    </vt:vector>
  </HeadingPairs>
  <TitlesOfParts>
    <vt:vector size="57" baseType="lpstr">
      <vt:lpstr>Arial</vt:lpstr>
      <vt:lpstr>宋体</vt:lpstr>
      <vt:lpstr>Wingdings</vt:lpstr>
      <vt:lpstr>Wingdings</vt:lpstr>
      <vt:lpstr>汉仪楷体简</vt:lpstr>
      <vt:lpstr>MiSans Normal</vt:lpstr>
      <vt:lpstr>微软雅黑</vt:lpstr>
      <vt:lpstr>Arial Unicode MS</vt:lpstr>
      <vt:lpstr>Calibri</vt:lpstr>
      <vt:lpstr>微软雅黑 Light</vt:lpstr>
      <vt:lpstr>汉仪楷体简</vt:lpstr>
      <vt:lpstr>WPS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17_Office 主题​​</vt:lpstr>
      <vt:lpstr>18_Office 主题​​</vt:lpstr>
      <vt:lpstr> ML Models for Diabetes Screening</vt:lpstr>
      <vt:lpstr>Catalog</vt:lpstr>
      <vt:lpstr>Presentation Overview</vt:lpstr>
      <vt:lpstr>PowerPoint 演示文稿</vt:lpstr>
      <vt:lpstr>PowerPoint 演示文稿</vt:lpstr>
      <vt:lpstr>Research Background</vt:lpstr>
      <vt:lpstr>PowerPoint 演示文稿</vt:lpstr>
      <vt:lpstr>Research Problem</vt:lpstr>
      <vt:lpstr>Research Objectives</vt:lpstr>
      <vt:lpstr>Evaluation of ML Models</vt:lpstr>
      <vt:lpstr>Testing Environment</vt:lpstr>
      <vt:lpstr>Solution Recommendation</vt:lpstr>
      <vt:lpstr>Solution Recommendation</vt:lpstr>
      <vt:lpstr>Methodology and Results</vt:lpstr>
      <vt:lpstr>Literature Review</vt:lpstr>
      <vt:lpstr>Dataset Overview</vt:lpstr>
      <vt:lpstr>Methodology Workflow</vt:lpstr>
      <vt:lpstr>Models Compared</vt:lpstr>
      <vt:lpstr>Performance Comparison</vt:lpstr>
      <vt:lpstr>Feature Importance</vt:lpstr>
      <vt:lpstr>Missing Data Robustness</vt:lpstr>
      <vt:lpstr>Computational Efficiency</vt:lpstr>
      <vt:lpstr>Clinical Validation</vt:lpstr>
      <vt:lpstr>Model Recommendation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h1t25zpz</cp:lastModifiedBy>
  <cp:revision>161</cp:revision>
  <dcterms:created xsi:type="dcterms:W3CDTF">2019-06-19T02:08:00Z</dcterms:created>
  <dcterms:modified xsi:type="dcterms:W3CDTF">2025-06-29T09:22:28Z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AE486D55474D4D3996F0034D44913C4A_11</vt:lpwstr>
  </property>
</Properties>
</file>